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2.xml" ContentType="application/vnd.openxmlformats-officedocument.drawingml.chart+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Lst>
  <p:notesMasterIdLst>
    <p:notesMasterId r:id="rId38"/>
  </p:notesMasterIdLst>
  <p:sldIdLst>
    <p:sldId id="333" r:id="rId3"/>
    <p:sldId id="336" r:id="rId4"/>
    <p:sldId id="337" r:id="rId5"/>
    <p:sldId id="338" r:id="rId6"/>
    <p:sldId id="340" r:id="rId7"/>
    <p:sldId id="341" r:id="rId8"/>
    <p:sldId id="342" r:id="rId9"/>
    <p:sldId id="344" r:id="rId10"/>
    <p:sldId id="345" r:id="rId11"/>
    <p:sldId id="346" r:id="rId12"/>
    <p:sldId id="347" r:id="rId13"/>
    <p:sldId id="348" r:id="rId14"/>
    <p:sldId id="349" r:id="rId15"/>
    <p:sldId id="350" r:id="rId16"/>
    <p:sldId id="351" r:id="rId17"/>
    <p:sldId id="354" r:id="rId18"/>
    <p:sldId id="355" r:id="rId19"/>
    <p:sldId id="370" r:id="rId20"/>
    <p:sldId id="360" r:id="rId21"/>
    <p:sldId id="361" r:id="rId22"/>
    <p:sldId id="363" r:id="rId23"/>
    <p:sldId id="365" r:id="rId24"/>
    <p:sldId id="366" r:id="rId25"/>
    <p:sldId id="367" r:id="rId26"/>
    <p:sldId id="368" r:id="rId27"/>
    <p:sldId id="371" r:id="rId28"/>
    <p:sldId id="389" r:id="rId29"/>
    <p:sldId id="376" r:id="rId30"/>
    <p:sldId id="377" r:id="rId31"/>
    <p:sldId id="379" r:id="rId32"/>
    <p:sldId id="380" r:id="rId33"/>
    <p:sldId id="385" r:id="rId34"/>
    <p:sldId id="384" r:id="rId35"/>
    <p:sldId id="386" r:id="rId36"/>
    <p:sldId id="387" r:id="rId37"/>
  </p:sldIdLst>
  <p:sldSz cx="9144000" cy="6858000" type="screen4x3"/>
  <p:notesSz cx="6858000" cy="9144000"/>
  <p:defaultTextStyle>
    <a:defPPr>
      <a:defRPr lang="sr-Latn-C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A820"/>
    <a:srgbClr val="184EE6"/>
    <a:srgbClr val="0037DB"/>
    <a:srgbClr val="ED0030"/>
    <a:srgbClr val="F8F5E6"/>
    <a:srgbClr val="FFFF79"/>
    <a:srgbClr val="F9F800"/>
    <a:srgbClr val="EC7E06"/>
    <a:srgbClr val="9EEA77"/>
    <a:srgbClr val="7D58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31" autoAdjust="0"/>
    <p:restoredTop sz="94660"/>
  </p:normalViewPr>
  <p:slideViewPr>
    <p:cSldViewPr>
      <p:cViewPr varScale="1">
        <p:scale>
          <a:sx n="80" d="100"/>
          <a:sy n="80" d="100"/>
        </p:scale>
        <p:origin x="-966" y="-7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hr-HR"/>
  <c:roundedCorners val="0"/>
  <mc:AlternateContent xmlns:mc="http://schemas.openxmlformats.org/markup-compatibility/2006">
    <mc:Choice xmlns:c14="http://schemas.microsoft.com/office/drawing/2007/8/2/chart" Requires="c14">
      <c14:style val="126"/>
    </mc:Choice>
    <mc:Fallback>
      <c:style val="26"/>
    </mc:Fallback>
  </mc:AlternateContent>
  <c:chart>
    <c:autoTitleDeleted val="0"/>
    <c:view3D>
      <c:rotX val="30"/>
      <c:rotY val="0"/>
      <c:rAngAx val="0"/>
      <c:perspective val="30"/>
    </c:view3D>
    <c:floor>
      <c:thickness val="0"/>
    </c:floor>
    <c:sideWall>
      <c:thickness val="0"/>
    </c:sideWall>
    <c:backWall>
      <c:thickness val="0"/>
    </c:backWall>
    <c:plotArea>
      <c:layout/>
      <c:pie3DChart>
        <c:varyColors val="1"/>
        <c:ser>
          <c:idx val="0"/>
          <c:order val="0"/>
          <c:cat>
            <c:strRef>
              <c:f>Sheet1!$A$1:$B$1</c:f>
              <c:strCache>
                <c:ptCount val="2"/>
                <c:pt idx="0">
                  <c:v>selo</c:v>
                </c:pt>
                <c:pt idx="1">
                  <c:v>grad</c:v>
                </c:pt>
              </c:strCache>
            </c:strRef>
          </c:cat>
          <c:val>
            <c:numRef>
              <c:f>Sheet1!$A$2:$B$2</c:f>
              <c:numCache>
                <c:formatCode>General</c:formatCode>
                <c:ptCount val="2"/>
                <c:pt idx="0">
                  <c:v>45</c:v>
                </c:pt>
                <c:pt idx="1">
                  <c:v>55</c:v>
                </c:pt>
              </c:numCache>
            </c:numRef>
          </c:val>
        </c:ser>
        <c:dLbls>
          <c:showLegendKey val="0"/>
          <c:showVal val="0"/>
          <c:showCatName val="0"/>
          <c:showSerName val="0"/>
          <c:showPercent val="0"/>
          <c:showBubbleSize val="0"/>
          <c:showLeaderLines val="1"/>
        </c:dLbls>
      </c:pie3DChart>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hr-HR"/>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barChart>
        <c:barDir val="col"/>
        <c:grouping val="clustered"/>
        <c:varyColors val="0"/>
        <c:ser>
          <c:idx val="0"/>
          <c:order val="0"/>
          <c:tx>
            <c:strRef>
              <c:f>Sheet1!$B$1</c:f>
              <c:strCache>
                <c:ptCount val="1"/>
                <c:pt idx="0">
                  <c:v>Broj postelja</c:v>
                </c:pt>
              </c:strCache>
            </c:strRef>
          </c:tx>
          <c:invertIfNegative val="0"/>
          <c:dLbls>
            <c:dLbl>
              <c:idx val="5"/>
              <c:layout>
                <c:manualLayout>
                  <c:x val="-4.1666666666666666E-3"/>
                  <c:y val="-1.7780010668006403E-2"/>
                </c:manualLayout>
              </c:layout>
              <c:showLegendKey val="0"/>
              <c:showVal val="1"/>
              <c:showCatName val="0"/>
              <c:showSerName val="0"/>
              <c:showPercent val="0"/>
              <c:showBubbleSize val="0"/>
            </c:dLbl>
            <c:dLbl>
              <c:idx val="6"/>
              <c:layout>
                <c:manualLayout>
                  <c:x val="0"/>
                  <c:y val="2.286001371600823E-2"/>
                </c:manualLayout>
              </c:layout>
              <c:showLegendKey val="0"/>
              <c:showVal val="1"/>
              <c:showCatName val="0"/>
              <c:showSerName val="0"/>
              <c:showPercent val="0"/>
              <c:showBubbleSize val="0"/>
            </c:dLbl>
            <c:dLbl>
              <c:idx val="10"/>
              <c:layout>
                <c:manualLayout>
                  <c:x val="-6.9444444444444441E-3"/>
                  <c:y val="7.6200045720027434E-3"/>
                </c:manualLayout>
              </c:layout>
              <c:showLegendKey val="0"/>
              <c:showVal val="1"/>
              <c:showCatName val="0"/>
              <c:showSerName val="0"/>
              <c:showPercent val="0"/>
              <c:showBubbleSize val="0"/>
            </c:dLbl>
            <c:dLbl>
              <c:idx val="13"/>
              <c:layout>
                <c:manualLayout>
                  <c:x val="1.388888888888787E-3"/>
                  <c:y val="1.2700007620004618E-2"/>
                </c:manualLayout>
              </c:layout>
              <c:showLegendKey val="0"/>
              <c:showVal val="1"/>
              <c:showCatName val="0"/>
              <c:showSerName val="0"/>
              <c:showPercent val="0"/>
              <c:showBubbleSize val="0"/>
            </c:dLbl>
            <c:dLbl>
              <c:idx val="14"/>
              <c:layout>
                <c:manualLayout>
                  <c:x val="-1.8055555555555658E-2"/>
                  <c:y val="2.5400015240009143E-3"/>
                </c:manualLayout>
              </c:layout>
              <c:showLegendKey val="0"/>
              <c:showVal val="1"/>
              <c:showCatName val="0"/>
              <c:showSerName val="0"/>
              <c:showPercent val="0"/>
              <c:showBubbleSize val="0"/>
            </c:dLbl>
            <c:dLbl>
              <c:idx val="15"/>
              <c:layout>
                <c:manualLayout>
                  <c:x val="-1.0936132983377078E-7"/>
                  <c:y val="-7.6200045720027434E-3"/>
                </c:manualLayout>
              </c:layout>
              <c:showLegendKey val="0"/>
              <c:showVal val="1"/>
              <c:showCatName val="0"/>
              <c:showSerName val="0"/>
              <c:showPercent val="0"/>
              <c:showBubbleSize val="0"/>
            </c:dLbl>
            <c:txPr>
              <a:bodyPr/>
              <a:lstStyle/>
              <a:p>
                <a:pPr>
                  <a:defRPr sz="1400"/>
                </a:pPr>
                <a:endParaRPr lang="sr-Latn-RS"/>
              </a:p>
            </c:txPr>
            <c:showLegendKey val="0"/>
            <c:showVal val="1"/>
            <c:showCatName val="0"/>
            <c:showSerName val="0"/>
            <c:showPercent val="0"/>
            <c:showBubbleSize val="0"/>
            <c:showLeaderLines val="0"/>
          </c:dLbls>
          <c:cat>
            <c:strRef>
              <c:f>Sheet1!$A$2:$A$18</c:f>
              <c:strCache>
                <c:ptCount val="17"/>
                <c:pt idx="0">
                  <c:v>1967.</c:v>
                </c:pt>
                <c:pt idx="1">
                  <c:v>1968.</c:v>
                </c:pt>
                <c:pt idx="2">
                  <c:v>1969.</c:v>
                </c:pt>
                <c:pt idx="3">
                  <c:v>1970.</c:v>
                </c:pt>
                <c:pt idx="4">
                  <c:v>1971.</c:v>
                </c:pt>
                <c:pt idx="5">
                  <c:v>1972.</c:v>
                </c:pt>
                <c:pt idx="6">
                  <c:v>1973.</c:v>
                </c:pt>
                <c:pt idx="7">
                  <c:v>1974.</c:v>
                </c:pt>
                <c:pt idx="8">
                  <c:v>1975.</c:v>
                </c:pt>
                <c:pt idx="9">
                  <c:v>1980.</c:v>
                </c:pt>
                <c:pt idx="10">
                  <c:v>1985.</c:v>
                </c:pt>
                <c:pt idx="11">
                  <c:v>1990.</c:v>
                </c:pt>
                <c:pt idx="12">
                  <c:v>1995.</c:v>
                </c:pt>
                <c:pt idx="13">
                  <c:v>2000.</c:v>
                </c:pt>
                <c:pt idx="14">
                  <c:v>2005.</c:v>
                </c:pt>
                <c:pt idx="15">
                  <c:v>2010.</c:v>
                </c:pt>
                <c:pt idx="16">
                  <c:v>2015.</c:v>
                </c:pt>
              </c:strCache>
            </c:strRef>
          </c:cat>
          <c:val>
            <c:numRef>
              <c:f>Sheet1!$B$2:$B$18</c:f>
              <c:numCache>
                <c:formatCode>#,##0</c:formatCode>
                <c:ptCount val="17"/>
                <c:pt idx="0">
                  <c:v>351664</c:v>
                </c:pt>
                <c:pt idx="1">
                  <c:v>374803</c:v>
                </c:pt>
                <c:pt idx="2">
                  <c:v>415351</c:v>
                </c:pt>
                <c:pt idx="3">
                  <c:v>453071</c:v>
                </c:pt>
                <c:pt idx="4">
                  <c:v>510872</c:v>
                </c:pt>
                <c:pt idx="5">
                  <c:v>533885</c:v>
                </c:pt>
                <c:pt idx="6">
                  <c:v>554767</c:v>
                </c:pt>
                <c:pt idx="7">
                  <c:v>569436</c:v>
                </c:pt>
                <c:pt idx="8">
                  <c:v>616071</c:v>
                </c:pt>
                <c:pt idx="9">
                  <c:v>692000</c:v>
                </c:pt>
                <c:pt idx="10">
                  <c:v>820251</c:v>
                </c:pt>
                <c:pt idx="11">
                  <c:v>862680</c:v>
                </c:pt>
                <c:pt idx="12">
                  <c:v>608626</c:v>
                </c:pt>
                <c:pt idx="13">
                  <c:v>710188</c:v>
                </c:pt>
                <c:pt idx="14">
                  <c:v>909210</c:v>
                </c:pt>
                <c:pt idx="15">
                  <c:v>909951</c:v>
                </c:pt>
                <c:pt idx="16">
                  <c:v>1029312</c:v>
                </c:pt>
              </c:numCache>
            </c:numRef>
          </c:val>
        </c:ser>
        <c:dLbls>
          <c:showLegendKey val="0"/>
          <c:showVal val="1"/>
          <c:showCatName val="0"/>
          <c:showSerName val="0"/>
          <c:showPercent val="0"/>
          <c:showBubbleSize val="0"/>
        </c:dLbls>
        <c:gapWidth val="25"/>
        <c:overlap val="-25"/>
        <c:axId val="186954752"/>
        <c:axId val="169339136"/>
      </c:barChart>
      <c:catAx>
        <c:axId val="186954752"/>
        <c:scaling>
          <c:orientation val="minMax"/>
        </c:scaling>
        <c:delete val="0"/>
        <c:axPos val="b"/>
        <c:majorTickMark val="none"/>
        <c:minorTickMark val="none"/>
        <c:tickLblPos val="nextTo"/>
        <c:txPr>
          <a:bodyPr/>
          <a:lstStyle/>
          <a:p>
            <a:pPr>
              <a:defRPr sz="1050"/>
            </a:pPr>
            <a:endParaRPr lang="sr-Latn-RS"/>
          </a:p>
        </c:txPr>
        <c:crossAx val="169339136"/>
        <c:crosses val="autoZero"/>
        <c:auto val="1"/>
        <c:lblAlgn val="ctr"/>
        <c:lblOffset val="100"/>
        <c:noMultiLvlLbl val="0"/>
      </c:catAx>
      <c:valAx>
        <c:axId val="169339136"/>
        <c:scaling>
          <c:orientation val="minMax"/>
        </c:scaling>
        <c:delete val="1"/>
        <c:axPos val="l"/>
        <c:numFmt formatCode="#,##0" sourceLinked="1"/>
        <c:majorTickMark val="out"/>
        <c:minorTickMark val="none"/>
        <c:tickLblPos val="nextTo"/>
        <c:crossAx val="186954752"/>
        <c:crosses val="autoZero"/>
        <c:crossBetween val="between"/>
      </c:valAx>
    </c:plotArea>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hr-H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3B6C9CA-C5D9-40EC-9843-4B926A619B7E}" type="datetimeFigureOut">
              <a:rPr lang="hr-HR" smtClean="0"/>
              <a:t>23.2.2017.</a:t>
            </a:fld>
            <a:endParaRPr lang="hr-H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hr-H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hr-H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E324E21-0F6E-4119-85F2-EA8BE55A0F50}" type="slidenum">
              <a:rPr lang="hr-HR" smtClean="0"/>
              <a:t>‹#›</a:t>
            </a:fld>
            <a:endParaRPr lang="hr-HR"/>
          </a:p>
        </p:txBody>
      </p:sp>
    </p:spTree>
    <p:extLst>
      <p:ext uri="{BB962C8B-B14F-4D97-AF65-F5344CB8AC3E}">
        <p14:creationId xmlns:p14="http://schemas.microsoft.com/office/powerpoint/2010/main" val="4016152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hr.wikipedia.org/wiki/ISO_3166-1" TargetMode="External"/><Relationship Id="rId3" Type="http://schemas.openxmlformats.org/officeDocument/2006/relationships/hyperlink" Target="https://hr.wikipedia.org/wiki/Francuski" TargetMode="External"/><Relationship Id="rId7" Type="http://schemas.openxmlformats.org/officeDocument/2006/relationships/hyperlink" Target="https://hr.wikipedia.org/wiki/Luksemburg"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hr.wikipedia.org/wiki/Eurostat" TargetMode="External"/><Relationship Id="rId11" Type="http://schemas.openxmlformats.org/officeDocument/2006/relationships/hyperlink" Target="https://hr.wikipedia.org/w/index.php?title=Lokalne_upravne_jedinice&amp;action=edit&amp;redlink=1" TargetMode="External"/><Relationship Id="rId5" Type="http://schemas.openxmlformats.org/officeDocument/2006/relationships/hyperlink" Target="https://hr.wikipedia.org/wiki/1980" TargetMode="External"/><Relationship Id="rId10" Type="http://schemas.openxmlformats.org/officeDocument/2006/relationships/hyperlink" Target="https://hr.wikipedia.org/wiki/NUTS" TargetMode="External"/><Relationship Id="rId4" Type="http://schemas.openxmlformats.org/officeDocument/2006/relationships/hyperlink" Target="https://hr.wikipedia.org/wiki/EU" TargetMode="External"/><Relationship Id="rId9" Type="http://schemas.openxmlformats.org/officeDocument/2006/relationships/hyperlink" Target="https://hr.wikipedia.org/wiki/UN"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hr-HR" dirty="0"/>
          </a:p>
        </p:txBody>
      </p:sp>
      <p:sp>
        <p:nvSpPr>
          <p:cNvPr id="4" name="Slide Number Placeholder 3"/>
          <p:cNvSpPr>
            <a:spLocks noGrp="1"/>
          </p:cNvSpPr>
          <p:nvPr>
            <p:ph type="sldNum" sz="quarter" idx="10"/>
          </p:nvPr>
        </p:nvSpPr>
        <p:spPr/>
        <p:txBody>
          <a:bodyPr/>
          <a:lstStyle/>
          <a:p>
            <a:fld id="{AE324E21-0F6E-4119-85F2-EA8BE55A0F50}" type="slidenum">
              <a:rPr lang="hr-HR" smtClean="0"/>
              <a:pPr/>
              <a:t>2</a:t>
            </a:fld>
            <a:endParaRPr lang="hr-H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zervirano mjesto slike slajd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Rezervirano mjesto bilježaka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None/>
            </a:pPr>
            <a:endParaRPr lang="hr-HR" altLang="sr-Latn-RS" dirty="0" smtClean="0"/>
          </a:p>
        </p:txBody>
      </p:sp>
      <p:sp>
        <p:nvSpPr>
          <p:cNvPr id="33796" name="Rezervirano mjesto broja slajd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E790BDE3-F717-461D-B389-D07E52634F62}" type="slidenum">
              <a:rPr lang="hr-HR" altLang="sr-Latn-RS" smtClean="0">
                <a:solidFill>
                  <a:prstClr val="black"/>
                </a:solidFill>
              </a:rPr>
              <a:pPr eaLnBrk="1" hangingPunct="1"/>
              <a:t>14</a:t>
            </a:fld>
            <a:endParaRPr lang="hr-HR" altLang="sr-Latn-RS" smtClean="0">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zervirano mjesto slike slajd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Rezervirano mjesto bilježaka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None/>
            </a:pPr>
            <a:endParaRPr lang="hr-HR" altLang="sr-Latn-RS" dirty="0" smtClean="0"/>
          </a:p>
        </p:txBody>
      </p:sp>
      <p:sp>
        <p:nvSpPr>
          <p:cNvPr id="33796" name="Rezervirano mjesto broja slajd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E790BDE3-F717-461D-B389-D07E52634F62}" type="slidenum">
              <a:rPr lang="hr-HR" altLang="sr-Latn-RS" smtClean="0">
                <a:solidFill>
                  <a:prstClr val="black"/>
                </a:solidFill>
              </a:rPr>
              <a:pPr eaLnBrk="1" hangingPunct="1"/>
              <a:t>15</a:t>
            </a:fld>
            <a:endParaRPr lang="hr-HR" altLang="sr-Latn-RS" smtClean="0">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zervirano mjesto slike slajd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Rezervirano mjesto bilježaka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None/>
            </a:pPr>
            <a:endParaRPr lang="hr-HR" altLang="sr-Latn-RS" dirty="0" smtClean="0"/>
          </a:p>
        </p:txBody>
      </p:sp>
      <p:sp>
        <p:nvSpPr>
          <p:cNvPr id="33796" name="Rezervirano mjesto broja slajd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E790BDE3-F717-461D-B389-D07E52634F62}" type="slidenum">
              <a:rPr lang="hr-HR" altLang="sr-Latn-RS" smtClean="0">
                <a:solidFill>
                  <a:prstClr val="black"/>
                </a:solidFill>
              </a:rPr>
              <a:pPr eaLnBrk="1" hangingPunct="1"/>
              <a:t>16</a:t>
            </a:fld>
            <a:endParaRPr lang="hr-HR" altLang="sr-Latn-RS" smtClean="0">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zervirano mjesto slike slajd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Rezervirano mjesto bilježaka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None/>
            </a:pPr>
            <a:endParaRPr lang="hr-HR" altLang="sr-Latn-RS" dirty="0" smtClean="0"/>
          </a:p>
        </p:txBody>
      </p:sp>
      <p:sp>
        <p:nvSpPr>
          <p:cNvPr id="33796" name="Rezervirano mjesto broja slajd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E790BDE3-F717-461D-B389-D07E52634F62}" type="slidenum">
              <a:rPr lang="hr-HR" altLang="sr-Latn-RS" smtClean="0">
                <a:solidFill>
                  <a:prstClr val="black"/>
                </a:solidFill>
              </a:rPr>
              <a:pPr eaLnBrk="1" hangingPunct="1"/>
              <a:t>19</a:t>
            </a:fld>
            <a:endParaRPr lang="hr-HR" altLang="sr-Latn-RS" smtClean="0">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zervirano mjesto slike slajd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Rezervirano mjesto bilježaka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None/>
            </a:pPr>
            <a:endParaRPr lang="hr-HR" altLang="sr-Latn-RS" dirty="0" smtClean="0"/>
          </a:p>
        </p:txBody>
      </p:sp>
      <p:sp>
        <p:nvSpPr>
          <p:cNvPr id="33796" name="Rezervirano mjesto broja slajd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E790BDE3-F717-461D-B389-D07E52634F62}" type="slidenum">
              <a:rPr lang="hr-HR" altLang="sr-Latn-RS" smtClean="0">
                <a:solidFill>
                  <a:prstClr val="black"/>
                </a:solidFill>
              </a:rPr>
              <a:pPr eaLnBrk="1" hangingPunct="1"/>
              <a:t>20</a:t>
            </a:fld>
            <a:endParaRPr lang="hr-HR" altLang="sr-Latn-RS" smtClean="0">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zervirano mjesto slike slajd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Rezervirano mjesto bilježaka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None/>
            </a:pPr>
            <a:endParaRPr lang="hr-HR" altLang="sr-Latn-RS" dirty="0" smtClean="0"/>
          </a:p>
        </p:txBody>
      </p:sp>
      <p:sp>
        <p:nvSpPr>
          <p:cNvPr id="33796" name="Rezervirano mjesto broja slajd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E790BDE3-F717-461D-B389-D07E52634F62}" type="slidenum">
              <a:rPr lang="hr-HR" altLang="sr-Latn-RS" smtClean="0">
                <a:solidFill>
                  <a:prstClr val="black"/>
                </a:solidFill>
              </a:rPr>
              <a:pPr eaLnBrk="1" hangingPunct="1"/>
              <a:t>21</a:t>
            </a:fld>
            <a:endParaRPr lang="hr-HR" altLang="sr-Latn-RS" smtClean="0">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zervirano mjesto slike slajd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Rezervirano mjesto bilježaka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None/>
            </a:pPr>
            <a:endParaRPr lang="hr-HR" altLang="sr-Latn-RS" dirty="0" smtClean="0"/>
          </a:p>
        </p:txBody>
      </p:sp>
      <p:sp>
        <p:nvSpPr>
          <p:cNvPr id="33796" name="Rezervirano mjesto broja slajd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E790BDE3-F717-461D-B389-D07E52634F62}" type="slidenum">
              <a:rPr lang="hr-HR" altLang="sr-Latn-RS" smtClean="0">
                <a:solidFill>
                  <a:prstClr val="black"/>
                </a:solidFill>
              </a:rPr>
              <a:pPr eaLnBrk="1" hangingPunct="1"/>
              <a:t>22</a:t>
            </a:fld>
            <a:endParaRPr lang="hr-HR" altLang="sr-Latn-RS" smtClean="0">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zervirano mjesto slike slajd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Rezervirano mjesto bilježaka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None/>
            </a:pPr>
            <a:endParaRPr lang="hr-HR" altLang="sr-Latn-RS" dirty="0" smtClean="0"/>
          </a:p>
        </p:txBody>
      </p:sp>
      <p:sp>
        <p:nvSpPr>
          <p:cNvPr id="33796" name="Rezervirano mjesto broja slajd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E790BDE3-F717-461D-B389-D07E52634F62}" type="slidenum">
              <a:rPr lang="hr-HR" altLang="sr-Latn-RS" smtClean="0">
                <a:solidFill>
                  <a:prstClr val="black"/>
                </a:solidFill>
              </a:rPr>
              <a:pPr eaLnBrk="1" hangingPunct="1"/>
              <a:t>23</a:t>
            </a:fld>
            <a:endParaRPr lang="hr-HR" altLang="sr-Latn-RS" smtClean="0">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zervirano mjesto slike slajd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Rezervirano mjesto bilježaka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None/>
            </a:pPr>
            <a:endParaRPr lang="hr-HR" altLang="sr-Latn-RS" dirty="0" smtClean="0"/>
          </a:p>
        </p:txBody>
      </p:sp>
      <p:sp>
        <p:nvSpPr>
          <p:cNvPr id="33796" name="Rezervirano mjesto broja slajd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E790BDE3-F717-461D-B389-D07E52634F62}" type="slidenum">
              <a:rPr lang="hr-HR" altLang="sr-Latn-RS" smtClean="0">
                <a:solidFill>
                  <a:prstClr val="black"/>
                </a:solidFill>
              </a:rPr>
              <a:pPr eaLnBrk="1" hangingPunct="1"/>
              <a:t>24</a:t>
            </a:fld>
            <a:endParaRPr lang="hr-HR" altLang="sr-Latn-RS" smtClean="0">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zervirano mjesto slike slajd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Rezervirano mjesto bilježaka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None/>
            </a:pPr>
            <a:endParaRPr lang="hr-HR" altLang="sr-Latn-RS" dirty="0" smtClean="0"/>
          </a:p>
        </p:txBody>
      </p:sp>
      <p:sp>
        <p:nvSpPr>
          <p:cNvPr id="33796" name="Rezervirano mjesto broja slajd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E790BDE3-F717-461D-B389-D07E52634F62}" type="slidenum">
              <a:rPr lang="hr-HR" altLang="sr-Latn-RS" smtClean="0">
                <a:solidFill>
                  <a:prstClr val="black"/>
                </a:solidFill>
              </a:rPr>
              <a:pPr eaLnBrk="1" hangingPunct="1"/>
              <a:t>25</a:t>
            </a:fld>
            <a:endParaRPr lang="hr-HR" altLang="sr-Latn-RS" smtClean="0">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zervirano mjesto slike slajd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Rezervirano mjesto bilježaka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None/>
            </a:pPr>
            <a:endParaRPr lang="hr-HR" altLang="sr-Latn-RS" dirty="0" smtClean="0"/>
          </a:p>
        </p:txBody>
      </p:sp>
      <p:sp>
        <p:nvSpPr>
          <p:cNvPr id="33796" name="Rezervirano mjesto broja slajd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E790BDE3-F717-461D-B389-D07E52634F62}" type="slidenum">
              <a:rPr lang="hr-HR" altLang="sr-Latn-RS" smtClean="0"/>
              <a:pPr eaLnBrk="1" hangingPunct="1"/>
              <a:t>3</a:t>
            </a:fld>
            <a:endParaRPr lang="hr-HR" altLang="sr-Latn-R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hr-HR" dirty="0"/>
          </a:p>
        </p:txBody>
      </p:sp>
      <p:sp>
        <p:nvSpPr>
          <p:cNvPr id="4" name="Slide Number Placeholder 3"/>
          <p:cNvSpPr>
            <a:spLocks noGrp="1"/>
          </p:cNvSpPr>
          <p:nvPr>
            <p:ph type="sldNum" sz="quarter" idx="10"/>
          </p:nvPr>
        </p:nvSpPr>
        <p:spPr/>
        <p:txBody>
          <a:bodyPr/>
          <a:lstStyle/>
          <a:p>
            <a:fld id="{AE324E21-0F6E-4119-85F2-EA8BE55A0F50}" type="slidenum">
              <a:rPr lang="hr-HR" smtClean="0"/>
              <a:pPr/>
              <a:t>26</a:t>
            </a:fld>
            <a:endParaRPr lang="hr-H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zervirano mjesto slike slajd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Rezervirano mjesto bilježaka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None/>
            </a:pPr>
            <a:endParaRPr lang="hr-HR" altLang="sr-Latn-RS" dirty="0" smtClean="0"/>
          </a:p>
        </p:txBody>
      </p:sp>
      <p:sp>
        <p:nvSpPr>
          <p:cNvPr id="33796" name="Rezervirano mjesto broja slajd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E790BDE3-F717-461D-B389-D07E52634F62}" type="slidenum">
              <a:rPr lang="hr-HR" altLang="sr-Latn-RS" smtClean="0"/>
              <a:pPr eaLnBrk="1" hangingPunct="1"/>
              <a:t>27</a:t>
            </a:fld>
            <a:endParaRPr lang="hr-HR" altLang="sr-Latn-R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zervirano mjesto slike slajd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Rezervirano mjesto bilježaka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None/>
            </a:pPr>
            <a:endParaRPr lang="hr-HR" altLang="sr-Latn-RS" dirty="0" smtClean="0"/>
          </a:p>
        </p:txBody>
      </p:sp>
      <p:sp>
        <p:nvSpPr>
          <p:cNvPr id="33796" name="Rezervirano mjesto broja slajd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E790BDE3-F717-461D-B389-D07E52634F62}" type="slidenum">
              <a:rPr lang="hr-HR" altLang="sr-Latn-RS" smtClean="0"/>
              <a:pPr eaLnBrk="1" hangingPunct="1"/>
              <a:t>28</a:t>
            </a:fld>
            <a:endParaRPr lang="hr-HR" altLang="sr-Latn-R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zervirano mjesto slike slajd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Rezervirano mjesto bilježaka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None/>
            </a:pPr>
            <a:endParaRPr lang="hr-HR" altLang="sr-Latn-RS" dirty="0" smtClean="0"/>
          </a:p>
        </p:txBody>
      </p:sp>
      <p:sp>
        <p:nvSpPr>
          <p:cNvPr id="33796" name="Rezervirano mjesto broja slajd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E790BDE3-F717-461D-B389-D07E52634F62}" type="slidenum">
              <a:rPr lang="hr-HR" altLang="sr-Latn-RS" smtClean="0"/>
              <a:pPr eaLnBrk="1" hangingPunct="1"/>
              <a:t>31</a:t>
            </a:fld>
            <a:endParaRPr lang="hr-HR" altLang="sr-Latn-R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zervirano mjesto slike slajd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Rezervirano mjesto bilježaka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None/>
            </a:pPr>
            <a:endParaRPr lang="hr-HR" altLang="sr-Latn-RS" dirty="0" smtClean="0"/>
          </a:p>
        </p:txBody>
      </p:sp>
      <p:sp>
        <p:nvSpPr>
          <p:cNvPr id="33796" name="Rezervirano mjesto broja slajd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E790BDE3-F717-461D-B389-D07E52634F62}" type="slidenum">
              <a:rPr lang="hr-HR" altLang="sr-Latn-RS" smtClean="0"/>
              <a:pPr eaLnBrk="1" hangingPunct="1"/>
              <a:t>32</a:t>
            </a:fld>
            <a:endParaRPr lang="hr-HR" altLang="sr-Latn-R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zervirano mjesto slike slajd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Rezervirano mjesto bilježaka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None/>
            </a:pPr>
            <a:endParaRPr lang="hr-HR" altLang="sr-Latn-RS" dirty="0" smtClean="0"/>
          </a:p>
        </p:txBody>
      </p:sp>
      <p:sp>
        <p:nvSpPr>
          <p:cNvPr id="33796" name="Rezervirano mjesto broja slajd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E790BDE3-F717-461D-B389-D07E52634F62}" type="slidenum">
              <a:rPr lang="hr-HR" altLang="sr-Latn-RS" smtClean="0"/>
              <a:pPr eaLnBrk="1" hangingPunct="1"/>
              <a:t>33</a:t>
            </a:fld>
            <a:endParaRPr lang="hr-HR" altLang="sr-Latn-R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zervirano mjesto slike slajd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Rezervirano mjesto bilježaka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None/>
            </a:pPr>
            <a:endParaRPr lang="hr-HR" altLang="sr-Latn-RS" dirty="0" smtClean="0"/>
          </a:p>
        </p:txBody>
      </p:sp>
      <p:sp>
        <p:nvSpPr>
          <p:cNvPr id="33796" name="Rezervirano mjesto broja slajd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E790BDE3-F717-461D-B389-D07E52634F62}" type="slidenum">
              <a:rPr lang="hr-HR" altLang="sr-Latn-RS" smtClean="0"/>
              <a:pPr eaLnBrk="1" hangingPunct="1"/>
              <a:t>34</a:t>
            </a:fld>
            <a:endParaRPr lang="hr-HR" altLang="sr-Latn-R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zervirano mjesto slike slajd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Rezervirano mjesto bilježaka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None/>
            </a:pPr>
            <a:endParaRPr lang="hr-HR" altLang="sr-Latn-RS" dirty="0" smtClean="0"/>
          </a:p>
        </p:txBody>
      </p:sp>
      <p:sp>
        <p:nvSpPr>
          <p:cNvPr id="33796" name="Rezervirano mjesto broja slajd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E790BDE3-F717-461D-B389-D07E52634F62}" type="slidenum">
              <a:rPr lang="hr-HR" altLang="sr-Latn-RS" smtClean="0"/>
              <a:pPr eaLnBrk="1" hangingPunct="1"/>
              <a:t>35</a:t>
            </a:fld>
            <a:endParaRPr lang="hr-HR" altLang="sr-Latn-R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zervirano mjesto slike slajd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Rezervirano mjesto bilježaka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rtl="0"/>
            <a:r>
              <a:rPr lang="hr-HR" b="1" i="0" dirty="0" smtClean="0">
                <a:solidFill>
                  <a:srgbClr val="252525"/>
                </a:solidFill>
                <a:latin typeface="+mj-lt"/>
              </a:rPr>
              <a:t>NUTS</a:t>
            </a:r>
            <a:r>
              <a:rPr lang="hr-HR" b="0" i="0" dirty="0" smtClean="0">
                <a:solidFill>
                  <a:srgbClr val="252525"/>
                </a:solidFill>
                <a:latin typeface="+mj-lt"/>
              </a:rPr>
              <a:t> (</a:t>
            </a:r>
            <a:r>
              <a:rPr lang="hr-HR" b="0" i="0" u="none" strike="noStrike" dirty="0" smtClean="0">
                <a:solidFill>
                  <a:srgbClr val="0B0080"/>
                </a:solidFill>
                <a:latin typeface="+mj-lt"/>
                <a:hlinkClick r:id="rId3" tooltip="Francuski"/>
              </a:rPr>
              <a:t>francuski</a:t>
            </a:r>
            <a:r>
              <a:rPr lang="hr-HR" b="0" i="0" dirty="0" smtClean="0">
                <a:solidFill>
                  <a:srgbClr val="252525"/>
                </a:solidFill>
                <a:latin typeface="+mj-lt"/>
              </a:rPr>
              <a:t>: </a:t>
            </a:r>
            <a:r>
              <a:rPr lang="hr-HR" b="0" i="1" dirty="0" err="1" smtClean="0">
                <a:solidFill>
                  <a:srgbClr val="252525"/>
                </a:solidFill>
                <a:latin typeface="+mj-lt"/>
              </a:rPr>
              <a:t>Nomenclature</a:t>
            </a:r>
            <a:r>
              <a:rPr lang="hr-HR" b="0" i="1" dirty="0" smtClean="0">
                <a:solidFill>
                  <a:srgbClr val="252525"/>
                </a:solidFill>
                <a:latin typeface="+mj-lt"/>
              </a:rPr>
              <a:t> </a:t>
            </a:r>
            <a:r>
              <a:rPr lang="hr-HR" b="0" i="1" dirty="0" err="1" smtClean="0">
                <a:solidFill>
                  <a:srgbClr val="252525"/>
                </a:solidFill>
                <a:latin typeface="+mj-lt"/>
              </a:rPr>
              <a:t>des</a:t>
            </a:r>
            <a:r>
              <a:rPr lang="hr-HR" b="0" i="1" dirty="0" smtClean="0">
                <a:solidFill>
                  <a:srgbClr val="252525"/>
                </a:solidFill>
                <a:latin typeface="+mj-lt"/>
              </a:rPr>
              <a:t> </a:t>
            </a:r>
            <a:r>
              <a:rPr lang="hr-HR" b="0" i="1" dirty="0" err="1" smtClean="0">
                <a:solidFill>
                  <a:srgbClr val="252525"/>
                </a:solidFill>
                <a:latin typeface="+mj-lt"/>
              </a:rPr>
              <a:t>unités</a:t>
            </a:r>
            <a:r>
              <a:rPr lang="hr-HR" b="0" i="1" dirty="0" smtClean="0">
                <a:solidFill>
                  <a:srgbClr val="252525"/>
                </a:solidFill>
                <a:latin typeface="+mj-lt"/>
              </a:rPr>
              <a:t> </a:t>
            </a:r>
            <a:r>
              <a:rPr lang="hr-HR" b="0" i="1" dirty="0" err="1" smtClean="0">
                <a:solidFill>
                  <a:srgbClr val="252525"/>
                </a:solidFill>
                <a:latin typeface="+mj-lt"/>
              </a:rPr>
              <a:t>territoriales</a:t>
            </a:r>
            <a:r>
              <a:rPr lang="hr-HR" b="0" i="1" dirty="0" smtClean="0">
                <a:solidFill>
                  <a:srgbClr val="252525"/>
                </a:solidFill>
                <a:latin typeface="+mj-lt"/>
              </a:rPr>
              <a:t> </a:t>
            </a:r>
            <a:r>
              <a:rPr lang="hr-HR" b="0" i="1" dirty="0" err="1" smtClean="0">
                <a:solidFill>
                  <a:srgbClr val="252525"/>
                </a:solidFill>
                <a:latin typeface="+mj-lt"/>
              </a:rPr>
              <a:t>statistiques</a:t>
            </a:r>
            <a:r>
              <a:rPr lang="hr-HR" b="0" i="0" dirty="0" smtClean="0">
                <a:solidFill>
                  <a:srgbClr val="252525"/>
                </a:solidFill>
                <a:latin typeface="+mj-lt"/>
              </a:rPr>
              <a:t> - „Nomenklatura prostornih jedinica za statistiku“) je hijerarhijski sustav za identifikaciju i klasifikaciju prostornih jedinica za potrebe službene statistike u zemljama članicama </a:t>
            </a:r>
            <a:r>
              <a:rPr lang="hr-HR" b="0" i="0" u="none" strike="noStrike" dirty="0" smtClean="0">
                <a:solidFill>
                  <a:srgbClr val="0B0080"/>
                </a:solidFill>
                <a:latin typeface="+mj-lt"/>
                <a:hlinkClick r:id="rId4" tooltip="EU"/>
              </a:rPr>
              <a:t>Europske unije</a:t>
            </a:r>
            <a:r>
              <a:rPr lang="hr-HR" b="0" i="0" dirty="0" smtClean="0">
                <a:solidFill>
                  <a:srgbClr val="252525"/>
                </a:solidFill>
                <a:latin typeface="+mj-lt"/>
              </a:rPr>
              <a:t>.</a:t>
            </a:r>
          </a:p>
          <a:p>
            <a:pPr algn="l" rtl="0"/>
            <a:r>
              <a:rPr lang="hr-HR" b="0" i="0" dirty="0" smtClean="0">
                <a:solidFill>
                  <a:srgbClr val="252525"/>
                </a:solidFill>
                <a:latin typeface="+mj-lt"/>
              </a:rPr>
              <a:t>Ovaj sustav je </a:t>
            </a:r>
            <a:r>
              <a:rPr lang="hr-HR" b="0" i="0" u="none" strike="noStrike" dirty="0" smtClean="0">
                <a:solidFill>
                  <a:srgbClr val="0B0080"/>
                </a:solidFill>
                <a:latin typeface="+mj-lt"/>
                <a:hlinkClick r:id="rId5" tooltip="1980"/>
              </a:rPr>
              <a:t>1980</a:t>
            </a:r>
            <a:r>
              <a:rPr lang="hr-HR" b="0" i="0" dirty="0" smtClean="0">
                <a:solidFill>
                  <a:srgbClr val="252525"/>
                </a:solidFill>
                <a:latin typeface="+mj-lt"/>
              </a:rPr>
              <a:t>. godine razvio </a:t>
            </a:r>
            <a:r>
              <a:rPr lang="hr-HR" b="0" i="0" u="none" strike="noStrike" dirty="0" smtClean="0">
                <a:solidFill>
                  <a:srgbClr val="0B0080"/>
                </a:solidFill>
                <a:latin typeface="+mj-lt"/>
                <a:hlinkClick r:id="rId6" tooltip="Eurostat"/>
              </a:rPr>
              <a:t>Europski ured za statistiku</a:t>
            </a:r>
            <a:r>
              <a:rPr lang="hr-HR" b="0" i="0" dirty="0" smtClean="0">
                <a:solidFill>
                  <a:srgbClr val="252525"/>
                </a:solidFill>
                <a:latin typeface="+mj-lt"/>
              </a:rPr>
              <a:t> u </a:t>
            </a:r>
            <a:r>
              <a:rPr lang="hr-HR" b="0" i="0" u="none" strike="noStrike" dirty="0" smtClean="0">
                <a:solidFill>
                  <a:srgbClr val="0B0080"/>
                </a:solidFill>
                <a:latin typeface="+mj-lt"/>
                <a:hlinkClick r:id="rId7" tooltip="Luksemburg"/>
              </a:rPr>
              <a:t>Luksemburgu</a:t>
            </a:r>
            <a:r>
              <a:rPr lang="hr-HR" b="0" i="0" dirty="0" smtClean="0">
                <a:solidFill>
                  <a:srgbClr val="252525"/>
                </a:solidFill>
                <a:latin typeface="+mj-lt"/>
              </a:rPr>
              <a:t>, s ciljem uspoređivanja regija unutar Europe. Ove teritorijalne jedinice su definirane čisto za statističke svrhe, te ne tvore nužno službene upravne jedinice. Često se grupiranjem određenih upravnih jedinica dobivaju NUTS regije, zbog broja stanovnika koji živi na području te regije.</a:t>
            </a:r>
          </a:p>
          <a:p>
            <a:pPr algn="l" rtl="0"/>
            <a:r>
              <a:rPr lang="hr-HR" b="0" i="0" dirty="0" smtClean="0">
                <a:solidFill>
                  <a:srgbClr val="252525"/>
                </a:solidFill>
                <a:latin typeface="+mj-lt"/>
              </a:rPr>
              <a:t>Svaka europska zemlja dobiva abecedni </a:t>
            </a:r>
            <a:r>
              <a:rPr lang="hr-HR" b="0" i="0" dirty="0" err="1" smtClean="0">
                <a:solidFill>
                  <a:srgbClr val="252525"/>
                </a:solidFill>
                <a:latin typeface="+mj-lt"/>
              </a:rPr>
              <a:t>kôd</a:t>
            </a:r>
            <a:r>
              <a:rPr lang="hr-HR" b="0" i="0" dirty="0" smtClean="0">
                <a:solidFill>
                  <a:srgbClr val="252525"/>
                </a:solidFill>
                <a:latin typeface="+mj-lt"/>
              </a:rPr>
              <a:t>, slično službenom </a:t>
            </a:r>
            <a:r>
              <a:rPr lang="hr-HR" b="0" i="0" u="none" strike="noStrike" dirty="0" smtClean="0">
                <a:solidFill>
                  <a:srgbClr val="0B0080"/>
                </a:solidFill>
                <a:latin typeface="+mj-lt"/>
                <a:hlinkClick r:id="rId8" tooltip="ISO 3166-1"/>
              </a:rPr>
              <a:t>ISO 3166-1</a:t>
            </a:r>
            <a:r>
              <a:rPr lang="hr-HR" b="0" i="0" dirty="0" smtClean="0">
                <a:solidFill>
                  <a:srgbClr val="252525"/>
                </a:solidFill>
                <a:latin typeface="+mj-lt"/>
              </a:rPr>
              <a:t> </a:t>
            </a:r>
            <a:r>
              <a:rPr lang="hr-HR" b="0" i="0" dirty="0" err="1" smtClean="0">
                <a:solidFill>
                  <a:srgbClr val="252525"/>
                </a:solidFill>
                <a:latin typeface="+mj-lt"/>
              </a:rPr>
              <a:t>kôdu</a:t>
            </a:r>
            <a:r>
              <a:rPr lang="hr-HR" b="0" i="0" dirty="0" smtClean="0">
                <a:solidFill>
                  <a:srgbClr val="252525"/>
                </a:solidFill>
                <a:latin typeface="+mj-lt"/>
              </a:rPr>
              <a:t> (jedina iznimka je </a:t>
            </a:r>
            <a:r>
              <a:rPr lang="hr-HR" b="0" i="0" dirty="0" err="1" smtClean="0">
                <a:solidFill>
                  <a:srgbClr val="252525"/>
                </a:solidFill>
                <a:latin typeface="+mj-lt"/>
              </a:rPr>
              <a:t>kôd</a:t>
            </a:r>
            <a:r>
              <a:rPr lang="hr-HR" b="0" i="0" dirty="0" smtClean="0">
                <a:solidFill>
                  <a:srgbClr val="252525"/>
                </a:solidFill>
                <a:latin typeface="+mj-lt"/>
              </a:rPr>
              <a:t> </a:t>
            </a:r>
            <a:r>
              <a:rPr lang="hr-HR" b="0" i="0" u="none" strike="noStrike" dirty="0" smtClean="0">
                <a:solidFill>
                  <a:srgbClr val="0B0080"/>
                </a:solidFill>
                <a:latin typeface="+mj-lt"/>
                <a:hlinkClick r:id="rId9" tooltip="UN"/>
              </a:rPr>
              <a:t>Ujedinjenog Kraljevstva</a:t>
            </a:r>
            <a:r>
              <a:rPr lang="hr-HR" b="0" i="0" dirty="0" smtClean="0">
                <a:solidFill>
                  <a:srgbClr val="252525"/>
                </a:solidFill>
                <a:latin typeface="+mj-lt"/>
              </a:rPr>
              <a:t>), te je podijeljena na statističke jedinice koje su strukturirane na tri razine po zemlji</a:t>
            </a:r>
            <a:r>
              <a:rPr lang="hr-HR" b="0" i="0" u="none" strike="noStrike" baseline="30000" dirty="0" smtClean="0">
                <a:solidFill>
                  <a:srgbClr val="0B0080"/>
                </a:solidFill>
                <a:latin typeface="+mj-lt"/>
                <a:hlinkClick r:id="rId10"/>
              </a:rPr>
              <a:t>[1]</a:t>
            </a:r>
            <a:r>
              <a:rPr lang="hr-HR" b="0" i="0" dirty="0" smtClean="0">
                <a:solidFill>
                  <a:srgbClr val="252525"/>
                </a:solidFill>
                <a:latin typeface="+mj-lt"/>
              </a:rPr>
              <a:t> :</a:t>
            </a:r>
          </a:p>
          <a:p>
            <a:pPr algn="l" rtl="0">
              <a:buFont typeface="Arial"/>
              <a:buChar char="•"/>
            </a:pPr>
            <a:r>
              <a:rPr lang="hr-HR" b="0" i="0" dirty="0" smtClean="0">
                <a:solidFill>
                  <a:srgbClr val="252525"/>
                </a:solidFill>
                <a:latin typeface="+mj-lt"/>
              </a:rPr>
              <a:t>NUTS 1 : odgovara statističkim jedinicama u kojim živi od 3 do 7 milijuna stanovnika ;</a:t>
            </a:r>
          </a:p>
          <a:p>
            <a:pPr algn="l" rtl="0">
              <a:buFont typeface="Arial"/>
              <a:buChar char="•"/>
            </a:pPr>
            <a:r>
              <a:rPr lang="hr-HR" b="0" i="0" dirty="0" smtClean="0">
                <a:solidFill>
                  <a:srgbClr val="252525"/>
                </a:solidFill>
                <a:latin typeface="+mj-lt"/>
              </a:rPr>
              <a:t>NUTS 2 : od 800 000 do 3 000 </a:t>
            </a:r>
            <a:r>
              <a:rPr lang="hr-HR" b="0" i="0" dirty="0" err="1" smtClean="0">
                <a:solidFill>
                  <a:srgbClr val="252525"/>
                </a:solidFill>
                <a:latin typeface="+mj-lt"/>
              </a:rPr>
              <a:t>000</a:t>
            </a:r>
            <a:r>
              <a:rPr lang="hr-HR" b="0" i="0" dirty="0" smtClean="0">
                <a:solidFill>
                  <a:srgbClr val="252525"/>
                </a:solidFill>
                <a:latin typeface="+mj-lt"/>
              </a:rPr>
              <a:t> stanovnika ;</a:t>
            </a:r>
          </a:p>
          <a:p>
            <a:pPr algn="l" rtl="0">
              <a:buFont typeface="Arial"/>
              <a:buChar char="•"/>
            </a:pPr>
            <a:r>
              <a:rPr lang="hr-HR" b="0" i="0" dirty="0" smtClean="0">
                <a:solidFill>
                  <a:srgbClr val="252525"/>
                </a:solidFill>
                <a:latin typeface="+mj-lt"/>
              </a:rPr>
              <a:t>NUTS 3 : od 150 000 do 800 000 stanovnika.</a:t>
            </a:r>
          </a:p>
          <a:p>
            <a:pPr algn="l" rtl="0"/>
            <a:r>
              <a:rPr lang="hr-HR" b="0" i="0" dirty="0" smtClean="0">
                <a:solidFill>
                  <a:srgbClr val="252525"/>
                </a:solidFill>
                <a:latin typeface="+mj-lt"/>
              </a:rPr>
              <a:t>Budući da sve zemlje nemaju upravne jedinice s brojem stanovništva unutar ovih granica, neke razine podijele se ne koriste, te ih čini samo jedan član po razini.</a:t>
            </a:r>
          </a:p>
          <a:p>
            <a:pPr algn="l" rtl="0"/>
            <a:r>
              <a:rPr lang="hr-HR" b="0" i="0" u="none" strike="noStrike" dirty="0" smtClean="0">
                <a:solidFill>
                  <a:srgbClr val="A55858"/>
                </a:solidFill>
                <a:latin typeface="+mj-lt"/>
                <a:hlinkClick r:id="rId11" tooltip="Lokalne upravne jedinice (stranica ne postoji)"/>
              </a:rPr>
              <a:t>Lokalne upravne jedinice</a:t>
            </a:r>
            <a:r>
              <a:rPr lang="hr-HR" b="0" i="0" dirty="0" smtClean="0">
                <a:solidFill>
                  <a:srgbClr val="252525"/>
                </a:solidFill>
                <a:latin typeface="+mj-lt"/>
              </a:rPr>
              <a:t> LAU 1 i LAU 2 (</a:t>
            </a:r>
            <a:r>
              <a:rPr lang="hr-HR" b="0" i="1" dirty="0" err="1" smtClean="0">
                <a:solidFill>
                  <a:srgbClr val="252525"/>
                </a:solidFill>
                <a:latin typeface="+mj-lt"/>
              </a:rPr>
              <a:t>Local</a:t>
            </a:r>
            <a:r>
              <a:rPr lang="hr-HR" b="0" i="1" dirty="0" smtClean="0">
                <a:solidFill>
                  <a:srgbClr val="252525"/>
                </a:solidFill>
                <a:latin typeface="+mj-lt"/>
              </a:rPr>
              <a:t> </a:t>
            </a:r>
            <a:r>
              <a:rPr lang="hr-HR" b="0" i="1" dirty="0" err="1" smtClean="0">
                <a:solidFill>
                  <a:srgbClr val="252525"/>
                </a:solidFill>
                <a:latin typeface="+mj-lt"/>
              </a:rPr>
              <a:t>Administrative</a:t>
            </a:r>
            <a:r>
              <a:rPr lang="hr-HR" b="0" i="1" dirty="0" smtClean="0">
                <a:solidFill>
                  <a:srgbClr val="252525"/>
                </a:solidFill>
                <a:latin typeface="+mj-lt"/>
              </a:rPr>
              <a:t> </a:t>
            </a:r>
            <a:r>
              <a:rPr lang="hr-HR" b="0" i="1" dirty="0" err="1" smtClean="0">
                <a:solidFill>
                  <a:srgbClr val="252525"/>
                </a:solidFill>
                <a:latin typeface="+mj-lt"/>
              </a:rPr>
              <a:t>Units</a:t>
            </a:r>
            <a:r>
              <a:rPr lang="hr-HR" b="0" i="0" dirty="0" smtClean="0">
                <a:solidFill>
                  <a:srgbClr val="252525"/>
                </a:solidFill>
                <a:latin typeface="+mj-lt"/>
              </a:rPr>
              <a:t>, LAU), koje su prije označavane kao NUTS 4 i NUTS 5, sastavni su dio NUTS regija.</a:t>
            </a:r>
            <a:endParaRPr lang="hr-HR" b="0" i="0" dirty="0">
              <a:solidFill>
                <a:srgbClr val="252525"/>
              </a:solidFill>
              <a:latin typeface="+mj-lt"/>
            </a:endParaRPr>
          </a:p>
        </p:txBody>
      </p:sp>
      <p:sp>
        <p:nvSpPr>
          <p:cNvPr id="33796" name="Rezervirano mjesto broja slajd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E790BDE3-F717-461D-B389-D07E52634F62}" type="slidenum">
              <a:rPr lang="hr-HR" altLang="sr-Latn-RS" smtClean="0"/>
              <a:pPr eaLnBrk="1" hangingPunct="1"/>
              <a:t>4</a:t>
            </a:fld>
            <a:endParaRPr lang="hr-HR" altLang="sr-Latn-R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zervirano mjesto slike slajd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Rezervirano mjesto bilježaka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742950" lvl="1" indent="-285750">
              <a:lnSpc>
                <a:spcPct val="115000"/>
              </a:lnSpc>
              <a:spcBef>
                <a:spcPts val="1800"/>
              </a:spcBef>
              <a:spcAft>
                <a:spcPts val="1000"/>
              </a:spcAft>
              <a:buFont typeface="+mj-lt"/>
              <a:buAutoNum type="arabicPeriod"/>
            </a:pPr>
            <a:r>
              <a:rPr lang="hr-HR" sz="1200" b="1" dirty="0" smtClean="0">
                <a:effectLst/>
                <a:latin typeface="+mn-lt"/>
                <a:cs typeface="Times New Roman"/>
              </a:rPr>
              <a:t>Obilježja seoskih naselja i preobrazba ruralnih krajobraza</a:t>
            </a:r>
          </a:p>
          <a:p>
            <a:pPr>
              <a:lnSpc>
                <a:spcPct val="115000"/>
              </a:lnSpc>
              <a:spcBef>
                <a:spcPts val="1000"/>
              </a:spcBef>
              <a:spcAft>
                <a:spcPts val="0"/>
              </a:spcAft>
            </a:pPr>
            <a:r>
              <a:rPr lang="hr-HR" sz="1200" b="1" dirty="0" smtClean="0">
                <a:effectLst/>
                <a:latin typeface="+mn-lt"/>
                <a:ea typeface="Times New Roman"/>
                <a:cs typeface="Times New Roman"/>
              </a:rPr>
              <a:t>Sela – </a:t>
            </a:r>
            <a:r>
              <a:rPr lang="hr-HR" sz="1200" b="1" dirty="0" err="1" smtClean="0">
                <a:effectLst/>
                <a:latin typeface="+mn-lt"/>
                <a:ea typeface="Times New Roman"/>
                <a:cs typeface="Times New Roman"/>
              </a:rPr>
              <a:t>najmnogobrojnija</a:t>
            </a:r>
            <a:r>
              <a:rPr lang="hr-HR" sz="1200" b="1" dirty="0" smtClean="0">
                <a:effectLst/>
                <a:latin typeface="+mn-lt"/>
                <a:ea typeface="Times New Roman"/>
                <a:cs typeface="Times New Roman"/>
              </a:rPr>
              <a:t> hrvatska naselja</a:t>
            </a:r>
          </a:p>
          <a:p>
            <a:pPr marL="342900" lvl="0" indent="-342900">
              <a:lnSpc>
                <a:spcPct val="115000"/>
              </a:lnSpc>
              <a:spcAft>
                <a:spcPts val="0"/>
              </a:spcAft>
              <a:buFont typeface="Courier New"/>
              <a:buChar char="-"/>
            </a:pPr>
            <a:r>
              <a:rPr lang="hr-HR" sz="1200" dirty="0" smtClean="0">
                <a:effectLst/>
                <a:latin typeface="+mn-lt"/>
                <a:ea typeface="Calibri"/>
                <a:cs typeface="Times New Roman"/>
              </a:rPr>
              <a:t>naselja su obitavališta ljudi određena brojem stanovnika, veličinom, oblikom te funkcijama koje pružaju stanovništvu</a:t>
            </a:r>
          </a:p>
          <a:p>
            <a:pPr marL="342900" lvl="0" indent="-342900">
              <a:lnSpc>
                <a:spcPct val="115000"/>
              </a:lnSpc>
              <a:spcAft>
                <a:spcPts val="0"/>
              </a:spcAft>
              <a:buFont typeface="Courier New"/>
              <a:buChar char="-"/>
            </a:pPr>
            <a:r>
              <a:rPr lang="hr-HR" sz="1200" dirty="0" smtClean="0">
                <a:effectLst/>
                <a:latin typeface="+mn-lt"/>
                <a:ea typeface="Calibri"/>
                <a:cs typeface="Times New Roman"/>
              </a:rPr>
              <a:t>uobičajena podjela je na gradove, sela i naselja prijelaznih obilježja (mješovita naselja)</a:t>
            </a:r>
          </a:p>
          <a:p>
            <a:pPr marL="342900" lvl="0" indent="-342900">
              <a:lnSpc>
                <a:spcPct val="115000"/>
              </a:lnSpc>
              <a:spcAft>
                <a:spcPts val="0"/>
              </a:spcAft>
              <a:buFont typeface="Courier New"/>
              <a:buChar char="-"/>
            </a:pPr>
            <a:r>
              <a:rPr lang="hr-HR" sz="1200" dirty="0" smtClean="0">
                <a:effectLst/>
                <a:latin typeface="+mn-lt"/>
                <a:ea typeface="Calibri"/>
                <a:cs typeface="Times New Roman"/>
              </a:rPr>
              <a:t>u Hrvatskoj je 6756 naselja od kojih samo 128 imaju status grada</a:t>
            </a:r>
          </a:p>
          <a:p>
            <a:pPr marL="342900" lvl="0" indent="-342900">
              <a:lnSpc>
                <a:spcPct val="115000"/>
              </a:lnSpc>
              <a:spcAft>
                <a:spcPts val="0"/>
              </a:spcAft>
              <a:buFont typeface="Courier New"/>
              <a:buChar char="-"/>
            </a:pPr>
            <a:r>
              <a:rPr lang="hr-HR" sz="1200" dirty="0" smtClean="0">
                <a:effectLst/>
                <a:latin typeface="+mn-lt"/>
                <a:ea typeface="Calibri"/>
                <a:cs typeface="Times New Roman"/>
              </a:rPr>
              <a:t>prevladavaju mala seoska naselja – 40% ih ima manje od 100 stanovnika</a:t>
            </a:r>
          </a:p>
          <a:p>
            <a:pPr marL="742950" lvl="1" indent="-285750">
              <a:lnSpc>
                <a:spcPct val="115000"/>
              </a:lnSpc>
              <a:spcAft>
                <a:spcPts val="0"/>
              </a:spcAft>
              <a:buFont typeface="Courier New"/>
              <a:buChar char="-"/>
            </a:pPr>
            <a:r>
              <a:rPr lang="hr-HR" sz="1200" dirty="0" smtClean="0">
                <a:effectLst/>
                <a:latin typeface="+mn-lt"/>
                <a:ea typeface="Calibri"/>
                <a:cs typeface="Times New Roman"/>
              </a:rPr>
              <a:t>150 sela nema niti jednog stalnog stanovnika</a:t>
            </a:r>
          </a:p>
          <a:p>
            <a:pPr marL="342900" lvl="0" indent="-342900">
              <a:lnSpc>
                <a:spcPct val="115000"/>
              </a:lnSpc>
              <a:spcAft>
                <a:spcPts val="1000"/>
              </a:spcAft>
              <a:buFont typeface="Courier New"/>
              <a:buChar char="-"/>
            </a:pPr>
            <a:r>
              <a:rPr lang="hr-HR" sz="1200" dirty="0" smtClean="0">
                <a:effectLst/>
                <a:latin typeface="+mn-lt"/>
                <a:ea typeface="Calibri"/>
                <a:cs typeface="Times New Roman"/>
              </a:rPr>
              <a:t>u panonskom prostoru nalazimo </a:t>
            </a:r>
            <a:r>
              <a:rPr lang="hr-HR" sz="1200" b="1" dirty="0" smtClean="0">
                <a:effectLst/>
                <a:latin typeface="+mn-lt"/>
                <a:ea typeface="Calibri"/>
                <a:cs typeface="Times New Roman"/>
              </a:rPr>
              <a:t>velika sela</a:t>
            </a:r>
            <a:r>
              <a:rPr lang="hr-HR" sz="1200" dirty="0" smtClean="0">
                <a:effectLst/>
                <a:latin typeface="+mn-lt"/>
                <a:ea typeface="Calibri"/>
                <a:cs typeface="Times New Roman"/>
              </a:rPr>
              <a:t> – više od 5000 stanovnika – poprimaju obilježja mješovitih naselja – Dalj, Tenja, Pitomača, Čepin i dr.</a:t>
            </a:r>
          </a:p>
          <a:p>
            <a:pPr>
              <a:lnSpc>
                <a:spcPct val="115000"/>
              </a:lnSpc>
              <a:spcBef>
                <a:spcPts val="1000"/>
              </a:spcBef>
              <a:spcAft>
                <a:spcPts val="0"/>
              </a:spcAft>
            </a:pPr>
            <a:r>
              <a:rPr lang="hr-HR" sz="1200" b="1" dirty="0" smtClean="0">
                <a:effectLst/>
                <a:latin typeface="+mn-lt"/>
                <a:ea typeface="Times New Roman"/>
                <a:cs typeface="Times New Roman"/>
              </a:rPr>
              <a:t>Obilježja hrvatskog sela</a:t>
            </a:r>
          </a:p>
          <a:p>
            <a:pPr marL="342900" lvl="0" indent="-342900">
              <a:lnSpc>
                <a:spcPct val="115000"/>
              </a:lnSpc>
              <a:spcAft>
                <a:spcPts val="0"/>
              </a:spcAft>
              <a:buFont typeface="Courier New"/>
              <a:buChar char="-"/>
            </a:pPr>
            <a:r>
              <a:rPr lang="hr-HR" sz="1200" dirty="0" smtClean="0">
                <a:effectLst/>
                <a:latin typeface="+mn-lt"/>
                <a:ea typeface="Calibri"/>
                <a:cs typeface="Times New Roman"/>
              </a:rPr>
              <a:t>selo je naselje sa više od 15 seoskih domaćinstava čiji članovi pretežno žive od poljoprivrede (ili ribarstva)</a:t>
            </a:r>
          </a:p>
          <a:p>
            <a:pPr marL="342900" lvl="0" indent="-342900">
              <a:lnSpc>
                <a:spcPct val="115000"/>
              </a:lnSpc>
              <a:spcAft>
                <a:spcPts val="0"/>
              </a:spcAft>
              <a:buFont typeface="Courier New"/>
              <a:buChar char="-"/>
            </a:pPr>
            <a:r>
              <a:rPr lang="hr-HR" sz="1200" dirty="0" smtClean="0">
                <a:effectLst/>
                <a:latin typeface="+mn-lt"/>
                <a:ea typeface="Calibri"/>
                <a:cs typeface="Times New Roman"/>
              </a:rPr>
              <a:t>seoska naselja se </a:t>
            </a:r>
            <a:r>
              <a:rPr lang="hr-HR" sz="1200" dirty="0" err="1" smtClean="0">
                <a:effectLst/>
                <a:latin typeface="+mn-lt"/>
                <a:ea typeface="Calibri"/>
                <a:cs typeface="Times New Roman"/>
              </a:rPr>
              <a:t>fizionomski</a:t>
            </a:r>
            <a:r>
              <a:rPr lang="hr-HR" sz="1200" dirty="0" smtClean="0">
                <a:effectLst/>
                <a:latin typeface="+mn-lt"/>
                <a:ea typeface="Calibri"/>
                <a:cs typeface="Times New Roman"/>
              </a:rPr>
              <a:t> razlikuju s obzirom na prirodne različitosti hrvatskih regija – ruralno naselje i ruralni krajobraz</a:t>
            </a:r>
          </a:p>
          <a:p>
            <a:pPr marL="342900" lvl="0" indent="-342900">
              <a:lnSpc>
                <a:spcPct val="115000"/>
              </a:lnSpc>
              <a:spcAft>
                <a:spcPts val="0"/>
              </a:spcAft>
              <a:buFont typeface="Courier New"/>
              <a:buChar char="-"/>
            </a:pPr>
            <a:r>
              <a:rPr lang="hr-HR" sz="1200" dirty="0" smtClean="0">
                <a:effectLst/>
                <a:latin typeface="+mn-lt"/>
                <a:ea typeface="Calibri"/>
                <a:cs typeface="Times New Roman"/>
              </a:rPr>
              <a:t>većina seoskih naselja su stalna, a manji broj je periodičan (u planinskim predjelima i otocima – vezani za </a:t>
            </a:r>
            <a:r>
              <a:rPr lang="hr-HR" sz="1200" dirty="0" err="1" smtClean="0">
                <a:effectLst/>
                <a:latin typeface="+mn-lt"/>
                <a:ea typeface="Calibri"/>
                <a:cs typeface="Times New Roman"/>
              </a:rPr>
              <a:t>transhumantno</a:t>
            </a:r>
            <a:r>
              <a:rPr lang="hr-HR" sz="1200" dirty="0" smtClean="0">
                <a:effectLst/>
                <a:latin typeface="+mn-lt"/>
                <a:ea typeface="Calibri"/>
                <a:cs typeface="Times New Roman"/>
              </a:rPr>
              <a:t> stočarstvo)</a:t>
            </a:r>
          </a:p>
          <a:p>
            <a:pPr marL="342900" lvl="0" indent="-342900">
              <a:lnSpc>
                <a:spcPct val="115000"/>
              </a:lnSpc>
              <a:spcAft>
                <a:spcPts val="0"/>
              </a:spcAft>
              <a:buFont typeface="Courier New"/>
              <a:buChar char="-"/>
            </a:pPr>
            <a:r>
              <a:rPr lang="hr-HR" sz="1200" dirty="0" smtClean="0">
                <a:effectLst/>
                <a:latin typeface="+mn-lt"/>
                <a:ea typeface="Calibri"/>
                <a:cs typeface="Times New Roman"/>
              </a:rPr>
              <a:t>vrste naselja s obzirom na fizionomiju:</a:t>
            </a:r>
          </a:p>
          <a:p>
            <a:pPr marL="742950" lvl="1" indent="-285750">
              <a:lnSpc>
                <a:spcPct val="115000"/>
              </a:lnSpc>
              <a:spcAft>
                <a:spcPts val="0"/>
              </a:spcAft>
              <a:buFont typeface="+mj-lt"/>
              <a:buAutoNum type="arabicPeriod"/>
            </a:pPr>
            <a:r>
              <a:rPr lang="hr-HR" sz="1200" b="1" dirty="0" smtClean="0">
                <a:effectLst/>
                <a:latin typeface="+mn-lt"/>
                <a:ea typeface="Calibri"/>
                <a:cs typeface="Times New Roman"/>
              </a:rPr>
              <a:t>raštrkana ili </a:t>
            </a:r>
            <a:r>
              <a:rPr lang="hr-HR" sz="1200" b="1" dirty="0" err="1" smtClean="0">
                <a:effectLst/>
                <a:latin typeface="+mn-lt"/>
                <a:ea typeface="Calibri"/>
                <a:cs typeface="Times New Roman"/>
              </a:rPr>
              <a:t>disperzna</a:t>
            </a:r>
            <a:endParaRPr lang="hr-HR" sz="1200" dirty="0" smtClean="0">
              <a:effectLst/>
              <a:latin typeface="+mn-lt"/>
              <a:ea typeface="Calibri"/>
              <a:cs typeface="Times New Roman"/>
            </a:endParaRPr>
          </a:p>
          <a:p>
            <a:pPr marL="1143000" lvl="2" indent="-228600">
              <a:lnSpc>
                <a:spcPct val="115000"/>
              </a:lnSpc>
              <a:spcAft>
                <a:spcPts val="0"/>
              </a:spcAft>
              <a:buFont typeface="Courier New"/>
              <a:buChar char="-"/>
            </a:pPr>
            <a:r>
              <a:rPr lang="hr-HR" sz="1200" dirty="0" smtClean="0">
                <a:effectLst/>
                <a:latin typeface="+mn-lt"/>
                <a:ea typeface="Calibri"/>
                <a:cs typeface="Times New Roman"/>
              </a:rPr>
              <a:t>nisu građena planski</a:t>
            </a:r>
          </a:p>
          <a:p>
            <a:pPr marL="1143000" lvl="2" indent="-228600">
              <a:lnSpc>
                <a:spcPct val="115000"/>
              </a:lnSpc>
              <a:spcAft>
                <a:spcPts val="0"/>
              </a:spcAft>
              <a:buFont typeface="Courier New"/>
              <a:buChar char="-"/>
            </a:pPr>
            <a:r>
              <a:rPr lang="hr-HR" sz="1200" dirty="0" smtClean="0">
                <a:effectLst/>
                <a:latin typeface="+mn-lt"/>
                <a:ea typeface="Calibri"/>
                <a:cs typeface="Times New Roman"/>
              </a:rPr>
              <a:t>karakteristična su za planinski dio – Gorska Hrvatska, Kordun, Banovina, Hrvatsko zagorje, slavonske gore i zaleđe Dalmacije</a:t>
            </a:r>
          </a:p>
          <a:p>
            <a:pPr marL="1143000" lvl="2" indent="-228600">
              <a:lnSpc>
                <a:spcPct val="115000"/>
              </a:lnSpc>
              <a:spcAft>
                <a:spcPts val="0"/>
              </a:spcAft>
              <a:buFont typeface="Courier New"/>
              <a:buChar char="-"/>
            </a:pPr>
            <a:r>
              <a:rPr lang="hr-HR" sz="1200" dirty="0" smtClean="0">
                <a:effectLst/>
                <a:latin typeface="+mn-lt"/>
                <a:ea typeface="Calibri"/>
                <a:cs typeface="Times New Roman"/>
              </a:rPr>
              <a:t>često se sastoje od više zaselaka (prema prezimenima obitelji – </a:t>
            </a:r>
            <a:r>
              <a:rPr lang="hr-HR" sz="1200" b="1" dirty="0" err="1" smtClean="0">
                <a:effectLst/>
                <a:latin typeface="+mn-lt"/>
                <a:ea typeface="Calibri"/>
                <a:cs typeface="Times New Roman"/>
              </a:rPr>
              <a:t>patronimički</a:t>
            </a:r>
            <a:r>
              <a:rPr lang="hr-HR" sz="1200" b="1" dirty="0" smtClean="0">
                <a:effectLst/>
                <a:latin typeface="+mn-lt"/>
                <a:ea typeface="Calibri"/>
                <a:cs typeface="Times New Roman"/>
              </a:rPr>
              <a:t> zaseoci</a:t>
            </a:r>
            <a:r>
              <a:rPr lang="hr-HR" sz="1200" dirty="0" smtClean="0">
                <a:effectLst/>
                <a:latin typeface="+mn-lt"/>
                <a:ea typeface="Calibri"/>
                <a:cs typeface="Times New Roman"/>
              </a:rPr>
              <a:t>)</a:t>
            </a:r>
          </a:p>
          <a:p>
            <a:pPr marL="742950" lvl="1" indent="-285750">
              <a:lnSpc>
                <a:spcPct val="115000"/>
              </a:lnSpc>
              <a:spcAft>
                <a:spcPts val="0"/>
              </a:spcAft>
              <a:buFont typeface="+mj-lt"/>
              <a:buAutoNum type="arabicPeriod"/>
            </a:pPr>
            <a:r>
              <a:rPr lang="hr-HR" sz="1200" b="1" dirty="0" smtClean="0">
                <a:effectLst/>
                <a:latin typeface="+mn-lt"/>
                <a:ea typeface="Calibri"/>
                <a:cs typeface="Times New Roman"/>
              </a:rPr>
              <a:t>zbijena ili grupirana</a:t>
            </a:r>
            <a:endParaRPr lang="hr-HR" sz="1200" dirty="0" smtClean="0">
              <a:effectLst/>
              <a:latin typeface="+mn-lt"/>
              <a:ea typeface="Calibri"/>
              <a:cs typeface="Times New Roman"/>
            </a:endParaRPr>
          </a:p>
          <a:p>
            <a:pPr marL="1143000" lvl="2" indent="-228600">
              <a:lnSpc>
                <a:spcPct val="115000"/>
              </a:lnSpc>
              <a:spcAft>
                <a:spcPts val="0"/>
              </a:spcAft>
              <a:buFont typeface="Courier New"/>
              <a:buChar char="-"/>
            </a:pPr>
            <a:r>
              <a:rPr lang="hr-HR" sz="1200" dirty="0" smtClean="0">
                <a:effectLst/>
                <a:latin typeface="+mn-lt"/>
                <a:ea typeface="Calibri"/>
                <a:cs typeface="Times New Roman"/>
              </a:rPr>
              <a:t>glavno obilježje je okupljenost kuća</a:t>
            </a:r>
          </a:p>
          <a:p>
            <a:pPr marL="1143000" lvl="2" indent="-228600">
              <a:lnSpc>
                <a:spcPct val="115000"/>
              </a:lnSpc>
              <a:spcAft>
                <a:spcPts val="0"/>
              </a:spcAft>
              <a:buFont typeface="Courier New"/>
              <a:buChar char="-"/>
            </a:pPr>
            <a:r>
              <a:rPr lang="hr-HR" sz="1200" dirty="0" smtClean="0">
                <a:effectLst/>
                <a:latin typeface="+mn-lt"/>
                <a:ea typeface="Calibri"/>
                <a:cs typeface="Times New Roman"/>
              </a:rPr>
              <a:t>mogu biti različitih oblika a najčešće su </a:t>
            </a:r>
            <a:r>
              <a:rPr lang="hr-HR" sz="1200" b="1" dirty="0" err="1" smtClean="0">
                <a:effectLst/>
                <a:latin typeface="+mn-lt"/>
                <a:ea typeface="Calibri"/>
                <a:cs typeface="Times New Roman"/>
              </a:rPr>
              <a:t>nizna</a:t>
            </a:r>
            <a:r>
              <a:rPr lang="hr-HR" sz="1200" b="1" dirty="0" smtClean="0">
                <a:effectLst/>
                <a:latin typeface="+mn-lt"/>
                <a:ea typeface="Calibri"/>
                <a:cs typeface="Times New Roman"/>
              </a:rPr>
              <a:t> sela </a:t>
            </a:r>
            <a:r>
              <a:rPr lang="hr-HR" sz="1200" dirty="0" smtClean="0">
                <a:effectLst/>
                <a:latin typeface="+mn-lt"/>
                <a:ea typeface="Calibri"/>
                <a:cs typeface="Times New Roman"/>
              </a:rPr>
              <a:t>izdužena uz prometnicu ili rijeku – ušorena sela</a:t>
            </a:r>
          </a:p>
          <a:p>
            <a:pPr marL="1143000" lvl="2" indent="-228600">
              <a:lnSpc>
                <a:spcPct val="115000"/>
              </a:lnSpc>
              <a:spcAft>
                <a:spcPts val="0"/>
              </a:spcAft>
              <a:buFont typeface="Courier New"/>
              <a:buChar char="-"/>
            </a:pPr>
            <a:r>
              <a:rPr lang="hr-HR" sz="1200" dirty="0" smtClean="0">
                <a:effectLst/>
                <a:latin typeface="+mn-lt"/>
                <a:ea typeface="Calibri"/>
                <a:cs typeface="Times New Roman"/>
              </a:rPr>
              <a:t>najviše ih je u Panonskoj Hrvatskoj i uz prometnice u Gorskoj Hrvatskoj</a:t>
            </a:r>
          </a:p>
          <a:p>
            <a:pPr marL="1143000" lvl="2" indent="-228600">
              <a:lnSpc>
                <a:spcPct val="115000"/>
              </a:lnSpc>
              <a:spcAft>
                <a:spcPts val="0"/>
              </a:spcAft>
              <a:buFont typeface="Courier New"/>
              <a:buChar char="-"/>
            </a:pPr>
            <a:r>
              <a:rPr lang="hr-HR" sz="1200" dirty="0" smtClean="0">
                <a:effectLst/>
                <a:latin typeface="+mn-lt"/>
                <a:ea typeface="Calibri"/>
                <a:cs typeface="Times New Roman"/>
              </a:rPr>
              <a:t>drugi tip zbijenih naselja su </a:t>
            </a:r>
            <a:r>
              <a:rPr lang="hr-HR" sz="1200" b="1" dirty="0" err="1" smtClean="0">
                <a:effectLst/>
                <a:latin typeface="+mn-lt"/>
                <a:ea typeface="Calibri"/>
                <a:cs typeface="Times New Roman"/>
              </a:rPr>
              <a:t>gomilasta</a:t>
            </a:r>
            <a:r>
              <a:rPr lang="hr-HR" sz="1200" b="1" dirty="0" smtClean="0">
                <a:effectLst/>
                <a:latin typeface="+mn-lt"/>
                <a:ea typeface="Calibri"/>
                <a:cs typeface="Times New Roman"/>
              </a:rPr>
              <a:t> naselja </a:t>
            </a:r>
            <a:r>
              <a:rPr lang="hr-HR" sz="1200" dirty="0" smtClean="0">
                <a:effectLst/>
                <a:latin typeface="+mn-lt"/>
                <a:ea typeface="Calibri"/>
                <a:cs typeface="Times New Roman"/>
              </a:rPr>
              <a:t>nepravilne strukture</a:t>
            </a:r>
          </a:p>
          <a:p>
            <a:pPr marL="1143000" lvl="2" indent="-228600">
              <a:lnSpc>
                <a:spcPct val="115000"/>
              </a:lnSpc>
              <a:spcAft>
                <a:spcPts val="0"/>
              </a:spcAft>
              <a:buFont typeface="Courier New"/>
              <a:buChar char="-"/>
            </a:pPr>
            <a:r>
              <a:rPr lang="hr-HR" sz="1200" dirty="0" smtClean="0">
                <a:effectLst/>
                <a:latin typeface="+mn-lt"/>
                <a:ea typeface="Calibri"/>
                <a:cs typeface="Times New Roman"/>
              </a:rPr>
              <a:t>nalazimo ih uz križišta putova, na obali</a:t>
            </a:r>
          </a:p>
          <a:p>
            <a:pPr marL="1143000" lvl="2" indent="-228600">
              <a:lnSpc>
                <a:spcPct val="115000"/>
              </a:lnSpc>
              <a:spcAft>
                <a:spcPts val="0"/>
              </a:spcAft>
              <a:buFont typeface="Courier New"/>
              <a:buChar char="-"/>
            </a:pPr>
            <a:r>
              <a:rPr lang="hr-HR" sz="1200" dirty="0" smtClean="0">
                <a:effectLst/>
                <a:latin typeface="+mn-lt"/>
                <a:ea typeface="Calibri"/>
                <a:cs typeface="Times New Roman"/>
              </a:rPr>
              <a:t>ovom tipu pripadaju akropolska naselja Istre</a:t>
            </a:r>
          </a:p>
          <a:p>
            <a:pPr marL="1143000" lvl="2" indent="-228600">
              <a:lnSpc>
                <a:spcPct val="115000"/>
              </a:lnSpc>
              <a:spcAft>
                <a:spcPts val="0"/>
              </a:spcAft>
              <a:buFont typeface="Courier New"/>
              <a:buChar char="-"/>
            </a:pPr>
            <a:r>
              <a:rPr lang="hr-HR" sz="1200" dirty="0" smtClean="0">
                <a:effectLst/>
                <a:latin typeface="+mn-lt"/>
                <a:ea typeface="Calibri"/>
                <a:cs typeface="Times New Roman"/>
              </a:rPr>
              <a:t>ovom tipu pripadaju i seoska naselja pravokutnih ulica – </a:t>
            </a:r>
            <a:r>
              <a:rPr lang="hr-HR" sz="1200" b="1" dirty="0" smtClean="0">
                <a:effectLst/>
                <a:latin typeface="+mn-lt"/>
                <a:ea typeface="Calibri"/>
                <a:cs typeface="Times New Roman"/>
              </a:rPr>
              <a:t>kolonizacijska naselja</a:t>
            </a:r>
            <a:r>
              <a:rPr lang="hr-HR" sz="1200" dirty="0" smtClean="0">
                <a:effectLst/>
                <a:latin typeface="+mn-lt"/>
                <a:ea typeface="Calibri"/>
                <a:cs typeface="Times New Roman"/>
              </a:rPr>
              <a:t> – Slavonija</a:t>
            </a:r>
          </a:p>
          <a:p>
            <a:pPr marL="742950" lvl="1" indent="-285750">
              <a:lnSpc>
                <a:spcPct val="115000"/>
              </a:lnSpc>
              <a:spcAft>
                <a:spcPts val="0"/>
              </a:spcAft>
              <a:buFont typeface="+mj-lt"/>
              <a:buAutoNum type="arabicPeriod"/>
            </a:pPr>
            <a:r>
              <a:rPr lang="hr-HR" sz="1200" b="1" dirty="0" smtClean="0">
                <a:effectLst/>
                <a:latin typeface="+mn-lt"/>
                <a:ea typeface="Calibri"/>
                <a:cs typeface="Times New Roman"/>
              </a:rPr>
              <a:t>osamljena</a:t>
            </a:r>
            <a:endParaRPr lang="hr-HR" sz="1200" dirty="0" smtClean="0">
              <a:effectLst/>
              <a:latin typeface="+mn-lt"/>
              <a:ea typeface="Calibri"/>
              <a:cs typeface="Times New Roman"/>
            </a:endParaRPr>
          </a:p>
          <a:p>
            <a:pPr marL="1143000" lvl="2" indent="-228600">
              <a:lnSpc>
                <a:spcPct val="115000"/>
              </a:lnSpc>
              <a:spcAft>
                <a:spcPts val="0"/>
              </a:spcAft>
              <a:buFont typeface="Courier New"/>
              <a:buChar char="-"/>
            </a:pPr>
            <a:r>
              <a:rPr lang="hr-HR" sz="1200" dirty="0" smtClean="0">
                <a:effectLst/>
                <a:latin typeface="+mn-lt"/>
                <a:ea typeface="Calibri"/>
                <a:cs typeface="Times New Roman"/>
              </a:rPr>
              <a:t>rijetka u Hrvatskoj</a:t>
            </a:r>
          </a:p>
          <a:p>
            <a:pPr marL="1143000" lvl="2" indent="-228600">
              <a:lnSpc>
                <a:spcPct val="115000"/>
              </a:lnSpc>
              <a:spcAft>
                <a:spcPts val="1000"/>
              </a:spcAft>
              <a:buFont typeface="Courier New"/>
              <a:buChar char="-"/>
            </a:pPr>
            <a:r>
              <a:rPr lang="hr-HR" sz="1200" dirty="0" smtClean="0">
                <a:effectLst/>
                <a:latin typeface="+mn-lt"/>
                <a:ea typeface="Calibri"/>
                <a:cs typeface="Times New Roman"/>
              </a:rPr>
              <a:t>vezana su uz brdsko-planinske predjele – planina </a:t>
            </a:r>
            <a:r>
              <a:rPr lang="hr-HR" sz="1200" dirty="0" err="1" smtClean="0">
                <a:effectLst/>
                <a:latin typeface="+mn-lt"/>
                <a:ea typeface="Calibri"/>
                <a:cs typeface="Times New Roman"/>
              </a:rPr>
              <a:t>Promina</a:t>
            </a:r>
            <a:endParaRPr lang="hr-HR" sz="1200" dirty="0" smtClean="0">
              <a:effectLst/>
              <a:latin typeface="+mn-lt"/>
              <a:ea typeface="Calibri"/>
              <a:cs typeface="Times New Roman"/>
            </a:endParaRPr>
          </a:p>
          <a:p>
            <a:pPr>
              <a:lnSpc>
                <a:spcPct val="115000"/>
              </a:lnSpc>
              <a:spcBef>
                <a:spcPts val="1000"/>
              </a:spcBef>
              <a:spcAft>
                <a:spcPts val="0"/>
              </a:spcAft>
            </a:pPr>
            <a:r>
              <a:rPr lang="hr-HR" sz="1200" b="1" dirty="0" smtClean="0">
                <a:effectLst/>
                <a:latin typeface="+mn-lt"/>
                <a:ea typeface="Times New Roman"/>
                <a:cs typeface="Times New Roman"/>
              </a:rPr>
              <a:t>Tipovi ruralnih krajobraza</a:t>
            </a:r>
          </a:p>
          <a:p>
            <a:pPr marL="342900" lvl="0" indent="-342900">
              <a:lnSpc>
                <a:spcPct val="115000"/>
              </a:lnSpc>
              <a:spcAft>
                <a:spcPts val="0"/>
              </a:spcAft>
              <a:buFont typeface="Courier New"/>
              <a:buChar char="-"/>
            </a:pPr>
            <a:r>
              <a:rPr lang="hr-HR" sz="1200" dirty="0" smtClean="0">
                <a:effectLst/>
                <a:latin typeface="+mn-lt"/>
                <a:ea typeface="Calibri"/>
                <a:cs typeface="Times New Roman"/>
              </a:rPr>
              <a:t>ruralni krajobraz posljedica je </a:t>
            </a:r>
            <a:r>
              <a:rPr lang="hr-HR" sz="1200" b="1" dirty="0" smtClean="0">
                <a:effectLst/>
                <a:latin typeface="+mn-lt"/>
                <a:ea typeface="Calibri"/>
                <a:cs typeface="Times New Roman"/>
              </a:rPr>
              <a:t>oblika naselja</a:t>
            </a:r>
            <a:r>
              <a:rPr lang="hr-HR" sz="1200" dirty="0" smtClean="0">
                <a:effectLst/>
                <a:latin typeface="+mn-lt"/>
                <a:ea typeface="Calibri"/>
                <a:cs typeface="Times New Roman"/>
              </a:rPr>
              <a:t>, ali i </a:t>
            </a:r>
            <a:r>
              <a:rPr lang="hr-HR" sz="1200" b="1" dirty="0" smtClean="0">
                <a:effectLst/>
                <a:latin typeface="+mn-lt"/>
                <a:ea typeface="Calibri"/>
                <a:cs typeface="Times New Roman"/>
              </a:rPr>
              <a:t>načina iskorištavanja tla</a:t>
            </a:r>
            <a:r>
              <a:rPr lang="hr-HR" sz="1200" dirty="0" smtClean="0">
                <a:effectLst/>
                <a:latin typeface="+mn-lt"/>
                <a:ea typeface="Calibri"/>
                <a:cs typeface="Times New Roman"/>
              </a:rPr>
              <a:t> te </a:t>
            </a:r>
            <a:r>
              <a:rPr lang="hr-HR" sz="1200" b="1" dirty="0" smtClean="0">
                <a:effectLst/>
                <a:latin typeface="+mn-lt"/>
                <a:ea typeface="Calibri"/>
                <a:cs typeface="Times New Roman"/>
              </a:rPr>
              <a:t>parcelizacije poljoprivrednog zemljišta</a:t>
            </a:r>
            <a:endParaRPr lang="hr-HR" sz="1200" dirty="0" smtClean="0">
              <a:effectLst/>
              <a:latin typeface="+mn-lt"/>
              <a:ea typeface="Calibri"/>
              <a:cs typeface="Times New Roman"/>
            </a:endParaRPr>
          </a:p>
          <a:p>
            <a:pPr marL="342900" lvl="0" indent="-342900">
              <a:lnSpc>
                <a:spcPct val="115000"/>
              </a:lnSpc>
              <a:spcAft>
                <a:spcPts val="0"/>
              </a:spcAft>
              <a:buFont typeface="Courier New"/>
              <a:buChar char="-"/>
            </a:pPr>
            <a:r>
              <a:rPr lang="hr-HR" sz="1200" dirty="0" smtClean="0">
                <a:effectLst/>
                <a:latin typeface="+mn-lt"/>
                <a:ea typeface="Calibri"/>
                <a:cs typeface="Times New Roman"/>
              </a:rPr>
              <a:t>važna je veza stambenog objekta (kuća i gospodarskih objekata) i poljoprivrednih površina (vrtova, oranica, livada…)</a:t>
            </a:r>
          </a:p>
          <a:p>
            <a:pPr marL="342900" lvl="0" indent="-342900">
              <a:lnSpc>
                <a:spcPct val="115000"/>
              </a:lnSpc>
              <a:spcAft>
                <a:spcPts val="0"/>
              </a:spcAft>
              <a:buFont typeface="Courier New"/>
              <a:buChar char="-"/>
            </a:pPr>
            <a:r>
              <a:rPr lang="hr-HR" sz="1200" dirty="0" smtClean="0">
                <a:effectLst/>
                <a:latin typeface="+mn-lt"/>
                <a:ea typeface="Calibri"/>
                <a:cs typeface="Times New Roman"/>
              </a:rPr>
              <a:t>u zbijenim naseljima poljoprivredne površine su udaljene od stambenih objekata, dok su u raštrkanim naseljima poljoprivredne površine uz stambene objekte</a:t>
            </a:r>
          </a:p>
          <a:p>
            <a:pPr marL="342900" lvl="0" indent="-342900">
              <a:lnSpc>
                <a:spcPct val="115000"/>
              </a:lnSpc>
              <a:spcAft>
                <a:spcPts val="0"/>
              </a:spcAft>
              <a:buFont typeface="Courier New"/>
              <a:buChar char="-"/>
            </a:pPr>
            <a:r>
              <a:rPr lang="hr-HR" sz="1200" dirty="0" smtClean="0">
                <a:effectLst/>
                <a:latin typeface="+mn-lt"/>
                <a:ea typeface="Calibri"/>
                <a:cs typeface="Times New Roman"/>
              </a:rPr>
              <a:t>2 osnovna tipa ruralnog krajobraza u RH:</a:t>
            </a:r>
          </a:p>
          <a:p>
            <a:pPr marL="742950" lvl="1" indent="-285750">
              <a:lnSpc>
                <a:spcPct val="115000"/>
              </a:lnSpc>
              <a:spcAft>
                <a:spcPts val="0"/>
              </a:spcAft>
              <a:buFont typeface="+mj-lt"/>
              <a:buAutoNum type="arabicPeriod"/>
            </a:pPr>
            <a:r>
              <a:rPr lang="hr-HR" sz="1200" dirty="0" smtClean="0">
                <a:effectLst/>
                <a:latin typeface="+mn-lt"/>
                <a:ea typeface="Calibri"/>
                <a:cs typeface="Times New Roman"/>
              </a:rPr>
              <a:t>krajobraz otvorenih polje</a:t>
            </a:r>
          </a:p>
          <a:p>
            <a:pPr marL="1143000" lvl="2" indent="-228600">
              <a:lnSpc>
                <a:spcPct val="115000"/>
              </a:lnSpc>
              <a:spcAft>
                <a:spcPts val="0"/>
              </a:spcAft>
              <a:buFont typeface="Courier New"/>
              <a:buChar char="-"/>
            </a:pPr>
            <a:r>
              <a:rPr lang="hr-HR" sz="1200" dirty="0" smtClean="0">
                <a:effectLst/>
                <a:latin typeface="+mn-lt"/>
                <a:ea typeface="Calibri"/>
                <a:cs typeface="Times New Roman"/>
              </a:rPr>
              <a:t>u prostorima intenzivne poljoprivrede</a:t>
            </a:r>
          </a:p>
          <a:p>
            <a:pPr marL="1143000" lvl="2" indent="-228600">
              <a:lnSpc>
                <a:spcPct val="115000"/>
              </a:lnSpc>
              <a:spcAft>
                <a:spcPts val="0"/>
              </a:spcAft>
              <a:buFont typeface="Courier New"/>
              <a:buChar char="-"/>
            </a:pPr>
            <a:r>
              <a:rPr lang="hr-HR" sz="1200" dirty="0" smtClean="0">
                <a:effectLst/>
                <a:latin typeface="+mn-lt"/>
                <a:ea typeface="Calibri"/>
                <a:cs typeface="Times New Roman"/>
              </a:rPr>
              <a:t>velike poljoprivredne površine bez fizičkih granica između</a:t>
            </a:r>
          </a:p>
          <a:p>
            <a:pPr marL="1143000" lvl="2" indent="-228600">
              <a:lnSpc>
                <a:spcPct val="115000"/>
              </a:lnSpc>
              <a:spcAft>
                <a:spcPts val="0"/>
              </a:spcAft>
              <a:buFont typeface="Courier New"/>
              <a:buChar char="-"/>
            </a:pPr>
            <a:r>
              <a:rPr lang="hr-HR" sz="1200" dirty="0" smtClean="0">
                <a:effectLst/>
                <a:latin typeface="+mn-lt"/>
                <a:ea typeface="Calibri"/>
                <a:cs typeface="Times New Roman"/>
              </a:rPr>
              <a:t>posjedi se razlikuju s obzirom na zasijane kulture</a:t>
            </a:r>
          </a:p>
          <a:p>
            <a:pPr marL="1143000" lvl="2" indent="-228600">
              <a:lnSpc>
                <a:spcPct val="115000"/>
              </a:lnSpc>
              <a:spcAft>
                <a:spcPts val="0"/>
              </a:spcAft>
              <a:buFont typeface="Courier New"/>
              <a:buChar char="-"/>
            </a:pPr>
            <a:r>
              <a:rPr lang="hr-HR" sz="1200" dirty="0" smtClean="0">
                <a:effectLst/>
                <a:latin typeface="+mn-lt"/>
                <a:ea typeface="Calibri"/>
                <a:cs typeface="Times New Roman"/>
              </a:rPr>
              <a:t>Nizinska Hrvatska – panonski dio</a:t>
            </a:r>
          </a:p>
          <a:p>
            <a:pPr marL="742950" lvl="1" indent="-285750">
              <a:lnSpc>
                <a:spcPct val="115000"/>
              </a:lnSpc>
              <a:spcAft>
                <a:spcPts val="0"/>
              </a:spcAft>
              <a:buFont typeface="+mj-lt"/>
              <a:buAutoNum type="arabicPeriod"/>
            </a:pPr>
            <a:r>
              <a:rPr lang="hr-HR" sz="1200" dirty="0" smtClean="0">
                <a:effectLst/>
                <a:latin typeface="+mn-lt"/>
                <a:ea typeface="Calibri"/>
                <a:cs typeface="Times New Roman"/>
              </a:rPr>
              <a:t>krajobraz zatvorenih polja</a:t>
            </a:r>
          </a:p>
          <a:p>
            <a:pPr marL="1143000" lvl="2" indent="-228600">
              <a:lnSpc>
                <a:spcPct val="115000"/>
              </a:lnSpc>
              <a:spcAft>
                <a:spcPts val="0"/>
              </a:spcAft>
              <a:buFont typeface="Courier New"/>
              <a:buChar char="-"/>
            </a:pPr>
            <a:r>
              <a:rPr lang="hr-HR" sz="1200" dirty="0" smtClean="0">
                <a:effectLst/>
                <a:latin typeface="+mn-lt"/>
                <a:ea typeface="Calibri"/>
                <a:cs typeface="Times New Roman"/>
              </a:rPr>
              <a:t>izražena parcelizacija i ograđenost polja</a:t>
            </a:r>
          </a:p>
          <a:p>
            <a:pPr marL="1143000" lvl="2" indent="-228600">
              <a:lnSpc>
                <a:spcPct val="115000"/>
              </a:lnSpc>
              <a:spcAft>
                <a:spcPts val="0"/>
              </a:spcAft>
              <a:buFont typeface="Courier New"/>
              <a:buChar char="-"/>
            </a:pPr>
            <a:r>
              <a:rPr lang="hr-HR" sz="1200" dirty="0" smtClean="0">
                <a:effectLst/>
                <a:latin typeface="+mn-lt"/>
                <a:ea typeface="Calibri"/>
                <a:cs typeface="Times New Roman"/>
              </a:rPr>
              <a:t>parcele su malene, ograđene i okupljene</a:t>
            </a:r>
          </a:p>
          <a:p>
            <a:pPr marL="1143000" lvl="2" indent="-228600">
              <a:lnSpc>
                <a:spcPct val="115000"/>
              </a:lnSpc>
              <a:spcAft>
                <a:spcPts val="1000"/>
              </a:spcAft>
              <a:buFont typeface="Courier New"/>
              <a:buChar char="-"/>
            </a:pPr>
            <a:r>
              <a:rPr lang="hr-HR" sz="1200" dirty="0" smtClean="0">
                <a:effectLst/>
                <a:latin typeface="+mn-lt"/>
                <a:ea typeface="Calibri"/>
                <a:cs typeface="Times New Roman"/>
              </a:rPr>
              <a:t>način ograđivanja ovisi o prirodnim obilježjima prostora – u primorju suhozid; gorska Hrvatska – živica ili ograda, pojas drveća i grmlja</a:t>
            </a:r>
          </a:p>
          <a:p>
            <a:pPr>
              <a:buFontTx/>
              <a:buNone/>
            </a:pPr>
            <a:endParaRPr lang="hr-HR" altLang="sr-Latn-RS" dirty="0" smtClean="0"/>
          </a:p>
        </p:txBody>
      </p:sp>
      <p:sp>
        <p:nvSpPr>
          <p:cNvPr id="33796" name="Rezervirano mjesto broja slajd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E790BDE3-F717-461D-B389-D07E52634F62}" type="slidenum">
              <a:rPr lang="hr-HR" altLang="sr-Latn-RS" smtClean="0"/>
              <a:pPr eaLnBrk="1" hangingPunct="1"/>
              <a:t>6</a:t>
            </a:fld>
            <a:endParaRPr lang="hr-HR" altLang="sr-Latn-R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zervirano mjesto slike slajd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Rezervirano mjesto bilježaka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None/>
            </a:pPr>
            <a:endParaRPr lang="hr-HR" altLang="sr-Latn-RS" dirty="0" smtClean="0"/>
          </a:p>
        </p:txBody>
      </p:sp>
      <p:sp>
        <p:nvSpPr>
          <p:cNvPr id="33796" name="Rezervirano mjesto broja slajd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E790BDE3-F717-461D-B389-D07E52634F62}" type="slidenum">
              <a:rPr lang="hr-HR" altLang="sr-Latn-RS" smtClean="0"/>
              <a:pPr eaLnBrk="1" hangingPunct="1"/>
              <a:t>7</a:t>
            </a:fld>
            <a:endParaRPr lang="hr-HR" altLang="sr-Latn-R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zervirano mjesto slike slajd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Rezervirano mjesto bilježaka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742950" lvl="1" indent="-285750">
              <a:lnSpc>
                <a:spcPct val="115000"/>
              </a:lnSpc>
              <a:spcBef>
                <a:spcPts val="1800"/>
              </a:spcBef>
              <a:spcAft>
                <a:spcPts val="1000"/>
              </a:spcAft>
              <a:buFont typeface="+mj-lt"/>
              <a:buAutoNum type="arabicPeriod"/>
            </a:pPr>
            <a:r>
              <a:rPr lang="hr-HR" sz="1200" b="1" dirty="0" err="1" smtClean="0">
                <a:effectLst/>
                <a:latin typeface="+mn-lt"/>
                <a:cs typeface="Times New Roman"/>
              </a:rPr>
              <a:t>Nodalno</a:t>
            </a:r>
            <a:r>
              <a:rPr lang="hr-HR" sz="1200" b="1" dirty="0" smtClean="0">
                <a:effectLst/>
                <a:latin typeface="+mn-lt"/>
                <a:cs typeface="Times New Roman"/>
              </a:rPr>
              <a:t>-funkcionalna regionalizacija Hrvatske </a:t>
            </a:r>
          </a:p>
          <a:p>
            <a:pPr>
              <a:lnSpc>
                <a:spcPct val="115000"/>
              </a:lnSpc>
              <a:spcBef>
                <a:spcPts val="1000"/>
              </a:spcBef>
              <a:spcAft>
                <a:spcPts val="0"/>
              </a:spcAft>
            </a:pPr>
            <a:r>
              <a:rPr lang="hr-HR" sz="1200" b="1" dirty="0" smtClean="0">
                <a:effectLst/>
                <a:latin typeface="+mn-lt"/>
                <a:ea typeface="Times New Roman"/>
                <a:cs typeface="Times New Roman"/>
              </a:rPr>
              <a:t>Što je </a:t>
            </a:r>
            <a:r>
              <a:rPr lang="hr-HR" sz="1200" b="1" dirty="0" err="1" smtClean="0">
                <a:effectLst/>
                <a:latin typeface="+mn-lt"/>
                <a:ea typeface="Times New Roman"/>
                <a:cs typeface="Times New Roman"/>
              </a:rPr>
              <a:t>nodalna</a:t>
            </a:r>
            <a:r>
              <a:rPr lang="hr-HR" sz="1200" b="1" dirty="0" smtClean="0">
                <a:effectLst/>
                <a:latin typeface="+mn-lt"/>
                <a:ea typeface="Times New Roman"/>
                <a:cs typeface="Times New Roman"/>
              </a:rPr>
              <a:t> regija</a:t>
            </a:r>
          </a:p>
          <a:p>
            <a:pPr marL="342900" lvl="0" indent="-342900">
              <a:lnSpc>
                <a:spcPct val="115000"/>
              </a:lnSpc>
              <a:spcAft>
                <a:spcPts val="0"/>
              </a:spcAft>
              <a:buFont typeface="Courier New"/>
              <a:buChar char="-"/>
            </a:pPr>
            <a:r>
              <a:rPr lang="hr-HR" sz="1200" dirty="0" smtClean="0">
                <a:effectLst/>
                <a:latin typeface="+mn-lt"/>
                <a:ea typeface="Calibri"/>
                <a:cs typeface="Times New Roman"/>
              </a:rPr>
              <a:t>odnos grada i okolice je komplementaran – okolica opskrbljuje grad potrebnim sirovinama, hranom i stanovništvom</a:t>
            </a:r>
          </a:p>
          <a:p>
            <a:pPr marL="342900" lvl="0" indent="-342900">
              <a:lnSpc>
                <a:spcPct val="115000"/>
              </a:lnSpc>
              <a:spcAft>
                <a:spcPts val="0"/>
              </a:spcAft>
              <a:buFont typeface="Courier New"/>
              <a:buChar char="-"/>
            </a:pPr>
            <a:r>
              <a:rPr lang="hr-HR" sz="1200" dirty="0" smtClean="0">
                <a:effectLst/>
                <a:latin typeface="+mn-lt"/>
                <a:ea typeface="Calibri"/>
                <a:cs typeface="Times New Roman"/>
              </a:rPr>
              <a:t>cirkulacija stanovništva između grada i okolice uzrokuje deagrarizaciju i transformaciju okolice</a:t>
            </a:r>
          </a:p>
          <a:p>
            <a:pPr marL="342900" lvl="0" indent="-342900">
              <a:lnSpc>
                <a:spcPct val="115000"/>
              </a:lnSpc>
              <a:spcAft>
                <a:spcPts val="0"/>
              </a:spcAft>
              <a:buFont typeface="Courier New"/>
              <a:buChar char="-"/>
            </a:pPr>
            <a:r>
              <a:rPr lang="hr-HR" sz="1200" dirty="0" smtClean="0">
                <a:effectLst/>
                <a:latin typeface="+mn-lt"/>
                <a:ea typeface="Calibri"/>
                <a:cs typeface="Times New Roman"/>
              </a:rPr>
              <a:t>grad sa svojim gravitacijskom područjem čini </a:t>
            </a:r>
            <a:r>
              <a:rPr lang="hr-HR" sz="1200" b="1" dirty="0" err="1" smtClean="0">
                <a:effectLst/>
                <a:latin typeface="+mn-lt"/>
                <a:ea typeface="Calibri"/>
                <a:cs typeface="Times New Roman"/>
              </a:rPr>
              <a:t>nodalnu</a:t>
            </a:r>
            <a:r>
              <a:rPr lang="hr-HR" sz="1200" b="1" dirty="0" smtClean="0">
                <a:effectLst/>
                <a:latin typeface="+mn-lt"/>
                <a:ea typeface="Calibri"/>
                <a:cs typeface="Times New Roman"/>
              </a:rPr>
              <a:t> regiju</a:t>
            </a:r>
            <a:endParaRPr lang="hr-HR" sz="1200" dirty="0" smtClean="0">
              <a:effectLst/>
              <a:latin typeface="+mn-lt"/>
              <a:ea typeface="Calibri"/>
              <a:cs typeface="Times New Roman"/>
            </a:endParaRPr>
          </a:p>
          <a:p>
            <a:pPr marL="742950" lvl="1" indent="-285750">
              <a:lnSpc>
                <a:spcPct val="115000"/>
              </a:lnSpc>
              <a:spcAft>
                <a:spcPts val="1000"/>
              </a:spcAft>
              <a:buFont typeface="Courier New"/>
              <a:buChar char="-"/>
            </a:pPr>
            <a:r>
              <a:rPr lang="hr-HR" sz="1200" dirty="0" smtClean="0">
                <a:effectLst/>
                <a:latin typeface="+mn-lt"/>
                <a:ea typeface="Calibri"/>
                <a:cs typeface="Times New Roman"/>
              </a:rPr>
              <a:t>veličina </a:t>
            </a:r>
            <a:r>
              <a:rPr lang="hr-HR" sz="1200" dirty="0" err="1" smtClean="0">
                <a:effectLst/>
                <a:latin typeface="+mn-lt"/>
                <a:ea typeface="Calibri"/>
                <a:cs typeface="Times New Roman"/>
              </a:rPr>
              <a:t>nodalne</a:t>
            </a:r>
            <a:r>
              <a:rPr lang="hr-HR" sz="1200" dirty="0" smtClean="0">
                <a:effectLst/>
                <a:latin typeface="+mn-lt"/>
                <a:ea typeface="Calibri"/>
                <a:cs typeface="Times New Roman"/>
              </a:rPr>
              <a:t> regije ovisi o veličini i važnosti grada (što grad ima više funkcija i što je veći, veće je njegovo gravitacijsko područje)</a:t>
            </a:r>
          </a:p>
          <a:p>
            <a:pPr>
              <a:lnSpc>
                <a:spcPct val="115000"/>
              </a:lnSpc>
              <a:spcBef>
                <a:spcPts val="1000"/>
              </a:spcBef>
              <a:spcAft>
                <a:spcPts val="0"/>
              </a:spcAft>
            </a:pPr>
            <a:r>
              <a:rPr lang="hr-HR" sz="1200" b="1" dirty="0" smtClean="0">
                <a:effectLst/>
                <a:latin typeface="+mn-lt"/>
                <a:ea typeface="Times New Roman"/>
                <a:cs typeface="Times New Roman"/>
              </a:rPr>
              <a:t>Hijerarhija hrvatskih gradova</a:t>
            </a:r>
          </a:p>
          <a:p>
            <a:pPr marL="342900" lvl="0" indent="-342900">
              <a:lnSpc>
                <a:spcPct val="115000"/>
              </a:lnSpc>
              <a:spcAft>
                <a:spcPts val="0"/>
              </a:spcAft>
              <a:buFont typeface="Courier New"/>
              <a:buChar char="-"/>
            </a:pPr>
            <a:r>
              <a:rPr lang="hr-HR" sz="1200" b="1" dirty="0" smtClean="0">
                <a:effectLst/>
                <a:latin typeface="+mn-lt"/>
                <a:ea typeface="Calibri"/>
                <a:cs typeface="Times New Roman"/>
              </a:rPr>
              <a:t>MAKROREGIONALNA SREDIŠTA</a:t>
            </a:r>
            <a:r>
              <a:rPr lang="hr-HR" sz="1200" dirty="0" smtClean="0">
                <a:effectLst/>
                <a:latin typeface="+mn-lt"/>
                <a:ea typeface="Calibri"/>
                <a:cs typeface="Times New Roman"/>
              </a:rPr>
              <a:t> su gradovi s više od 100 000 st. s mnogobrojnim funkcijama važnim za stanovništvo šireg područja</a:t>
            </a:r>
          </a:p>
          <a:p>
            <a:pPr marL="342900" lvl="0" indent="-342900">
              <a:lnSpc>
                <a:spcPct val="115000"/>
              </a:lnSpc>
              <a:spcAft>
                <a:spcPts val="0"/>
              </a:spcAft>
              <a:buFont typeface="Courier New"/>
              <a:buChar char="-"/>
            </a:pPr>
            <a:r>
              <a:rPr lang="hr-HR" sz="1200" b="1" dirty="0" smtClean="0">
                <a:effectLst/>
                <a:latin typeface="+mn-lt"/>
                <a:ea typeface="Calibri"/>
                <a:cs typeface="Times New Roman"/>
              </a:rPr>
              <a:t>4 makroregionalna središta u RH: </a:t>
            </a:r>
            <a:endParaRPr lang="hr-HR" sz="1200" dirty="0" smtClean="0">
              <a:effectLst/>
              <a:latin typeface="+mn-lt"/>
              <a:ea typeface="Calibri"/>
              <a:cs typeface="Times New Roman"/>
            </a:endParaRPr>
          </a:p>
          <a:p>
            <a:pPr marL="742950" lvl="1" indent="-285750">
              <a:lnSpc>
                <a:spcPct val="115000"/>
              </a:lnSpc>
              <a:spcAft>
                <a:spcPts val="0"/>
              </a:spcAft>
              <a:buFont typeface="Courier New"/>
              <a:buChar char="-"/>
            </a:pPr>
            <a:r>
              <a:rPr lang="hr-HR" sz="1200" b="1" dirty="0" err="1" smtClean="0">
                <a:effectLst/>
                <a:latin typeface="+mn-lt"/>
                <a:ea typeface="Calibri"/>
                <a:cs typeface="Times New Roman"/>
              </a:rPr>
              <a:t>Zagrab</a:t>
            </a:r>
            <a:r>
              <a:rPr lang="hr-HR" sz="1200" dirty="0" smtClean="0">
                <a:effectLst/>
                <a:latin typeface="+mn-lt"/>
                <a:ea typeface="Calibri"/>
                <a:cs typeface="Times New Roman"/>
              </a:rPr>
              <a:t> (688 000 / 790 000 st)</a:t>
            </a:r>
          </a:p>
          <a:p>
            <a:pPr marL="1143000" lvl="2" indent="-228600">
              <a:lnSpc>
                <a:spcPct val="115000"/>
              </a:lnSpc>
              <a:spcAft>
                <a:spcPts val="0"/>
              </a:spcAft>
              <a:buFont typeface="Courier New"/>
              <a:buChar char="-"/>
            </a:pPr>
            <a:r>
              <a:rPr lang="hr-HR" sz="1200" dirty="0" smtClean="0">
                <a:effectLst/>
                <a:latin typeface="+mn-lt"/>
                <a:ea typeface="Calibri"/>
                <a:cs typeface="Times New Roman"/>
              </a:rPr>
              <a:t>makroregionalno središte središnje Hrvatske i cijele države</a:t>
            </a:r>
          </a:p>
          <a:p>
            <a:pPr marL="742950" lvl="1" indent="-285750">
              <a:lnSpc>
                <a:spcPct val="115000"/>
              </a:lnSpc>
              <a:spcAft>
                <a:spcPts val="0"/>
              </a:spcAft>
              <a:buFont typeface="Courier New"/>
              <a:buChar char="-"/>
            </a:pPr>
            <a:r>
              <a:rPr lang="hr-HR" sz="1200" b="1" dirty="0" smtClean="0">
                <a:effectLst/>
                <a:latin typeface="+mn-lt"/>
                <a:ea typeface="Calibri"/>
                <a:cs typeface="Times New Roman"/>
              </a:rPr>
              <a:t>Split</a:t>
            </a:r>
            <a:r>
              <a:rPr lang="hr-HR" sz="1200" dirty="0" smtClean="0">
                <a:effectLst/>
                <a:latin typeface="+mn-lt"/>
                <a:ea typeface="Calibri"/>
                <a:cs typeface="Times New Roman"/>
              </a:rPr>
              <a:t> (167 000 /178 000 st)</a:t>
            </a:r>
          </a:p>
          <a:p>
            <a:pPr marL="1143000" lvl="2" indent="-228600">
              <a:lnSpc>
                <a:spcPct val="115000"/>
              </a:lnSpc>
              <a:spcAft>
                <a:spcPts val="0"/>
              </a:spcAft>
              <a:buFont typeface="Courier New"/>
              <a:buChar char="-"/>
            </a:pPr>
            <a:r>
              <a:rPr lang="hr-HR" sz="1200" dirty="0" smtClean="0">
                <a:effectLst/>
                <a:latin typeface="+mn-lt"/>
                <a:ea typeface="Calibri"/>
                <a:cs typeface="Times New Roman"/>
              </a:rPr>
              <a:t>makroregionalno središte južnog hrvatskog primorja (Dalmacije)</a:t>
            </a:r>
          </a:p>
          <a:p>
            <a:pPr marL="742950" lvl="1" indent="-285750">
              <a:lnSpc>
                <a:spcPct val="115000"/>
              </a:lnSpc>
              <a:spcAft>
                <a:spcPts val="0"/>
              </a:spcAft>
              <a:buFont typeface="Courier New"/>
              <a:buChar char="-"/>
            </a:pPr>
            <a:r>
              <a:rPr lang="hr-HR" sz="1200" b="1" dirty="0" smtClean="0">
                <a:effectLst/>
                <a:latin typeface="+mn-lt"/>
                <a:ea typeface="Calibri"/>
                <a:cs typeface="Times New Roman"/>
              </a:rPr>
              <a:t>Rijeka</a:t>
            </a:r>
            <a:r>
              <a:rPr lang="hr-HR" sz="1200" dirty="0" smtClean="0">
                <a:effectLst/>
                <a:latin typeface="+mn-lt"/>
                <a:ea typeface="Calibri"/>
                <a:cs typeface="Times New Roman"/>
              </a:rPr>
              <a:t> (128 000 / 128 000 st)</a:t>
            </a:r>
          </a:p>
          <a:p>
            <a:pPr marL="1143000" lvl="2" indent="-228600">
              <a:lnSpc>
                <a:spcPct val="115000"/>
              </a:lnSpc>
              <a:spcAft>
                <a:spcPts val="0"/>
              </a:spcAft>
              <a:buFont typeface="Courier New"/>
              <a:buChar char="-"/>
            </a:pPr>
            <a:r>
              <a:rPr lang="hr-HR" sz="1200" dirty="0" smtClean="0">
                <a:effectLst/>
                <a:latin typeface="+mn-lt"/>
                <a:ea typeface="Calibri"/>
                <a:cs typeface="Times New Roman"/>
              </a:rPr>
              <a:t>makroregionalno središte sjevernog hrvatskog primorja </a:t>
            </a:r>
          </a:p>
          <a:p>
            <a:pPr marL="1143000" lvl="2" indent="-228600">
              <a:lnSpc>
                <a:spcPct val="115000"/>
              </a:lnSpc>
              <a:spcAft>
                <a:spcPts val="0"/>
              </a:spcAft>
              <a:buFont typeface="Courier New"/>
              <a:buChar char="-"/>
            </a:pPr>
            <a:r>
              <a:rPr lang="hr-HR" sz="1200" dirty="0" smtClean="0">
                <a:effectLst/>
                <a:latin typeface="+mn-lt"/>
                <a:ea typeface="Calibri"/>
                <a:cs typeface="Times New Roman"/>
              </a:rPr>
              <a:t>gravitiraju joj Istra i Kvarner, dio Gorskog kotara i Like </a:t>
            </a:r>
          </a:p>
          <a:p>
            <a:pPr marL="742950" lvl="1" indent="-285750">
              <a:lnSpc>
                <a:spcPct val="115000"/>
              </a:lnSpc>
              <a:spcAft>
                <a:spcPts val="0"/>
              </a:spcAft>
              <a:buFont typeface="Courier New"/>
              <a:buChar char="-"/>
            </a:pPr>
            <a:r>
              <a:rPr lang="hr-HR" sz="1200" b="1" dirty="0" smtClean="0">
                <a:effectLst/>
                <a:latin typeface="+mn-lt"/>
                <a:ea typeface="Calibri"/>
                <a:cs typeface="Times New Roman"/>
              </a:rPr>
              <a:t>Osijek</a:t>
            </a:r>
            <a:r>
              <a:rPr lang="hr-HR" sz="1200" dirty="0" smtClean="0">
                <a:effectLst/>
                <a:latin typeface="+mn-lt"/>
                <a:ea typeface="Calibri"/>
                <a:cs typeface="Times New Roman"/>
              </a:rPr>
              <a:t> (84 000 / 108 000 st)</a:t>
            </a:r>
          </a:p>
          <a:p>
            <a:pPr marL="1143000" lvl="2" indent="-228600">
              <a:lnSpc>
                <a:spcPct val="115000"/>
              </a:lnSpc>
              <a:spcAft>
                <a:spcPts val="0"/>
              </a:spcAft>
              <a:buFont typeface="Courier New"/>
              <a:buChar char="-"/>
            </a:pPr>
            <a:r>
              <a:rPr lang="hr-HR" sz="1200" dirty="0" smtClean="0">
                <a:effectLst/>
                <a:latin typeface="+mn-lt"/>
                <a:ea typeface="Calibri"/>
                <a:cs typeface="Times New Roman"/>
              </a:rPr>
              <a:t>makroregionalno središte istočne Hrvatske</a:t>
            </a:r>
          </a:p>
          <a:p>
            <a:pPr marL="1143000" lvl="2" indent="-228600">
              <a:lnSpc>
                <a:spcPct val="115000"/>
              </a:lnSpc>
              <a:spcAft>
                <a:spcPts val="0"/>
              </a:spcAft>
              <a:buFont typeface="Courier New"/>
              <a:buChar char="-"/>
            </a:pPr>
            <a:r>
              <a:rPr lang="hr-HR" sz="1200" dirty="0" smtClean="0">
                <a:effectLst/>
                <a:latin typeface="+mn-lt"/>
                <a:ea typeface="Calibri"/>
                <a:cs typeface="Times New Roman"/>
              </a:rPr>
              <a:t>gravitiraju mu Slavonija, Baranja i Zapadni Srijem</a:t>
            </a:r>
          </a:p>
          <a:p>
            <a:pPr marL="342900" lvl="0" indent="-342900">
              <a:lnSpc>
                <a:spcPct val="115000"/>
              </a:lnSpc>
              <a:spcAft>
                <a:spcPts val="0"/>
              </a:spcAft>
              <a:buFont typeface="Courier New"/>
              <a:buChar char="-"/>
            </a:pPr>
            <a:r>
              <a:rPr lang="hr-HR" sz="1200" dirty="0" smtClean="0">
                <a:effectLst/>
                <a:latin typeface="+mn-lt"/>
                <a:ea typeface="Calibri"/>
                <a:cs typeface="Times New Roman"/>
              </a:rPr>
              <a:t>granice makroregija nisu precizne i preklapaju se (Gorska Hrvatska – preklapa se utjecaj Zagreba, Rijeke i Splita)</a:t>
            </a:r>
          </a:p>
          <a:p>
            <a:pPr marL="228600">
              <a:lnSpc>
                <a:spcPct val="115000"/>
              </a:lnSpc>
              <a:spcAft>
                <a:spcPts val="0"/>
              </a:spcAft>
            </a:pPr>
            <a:r>
              <a:rPr lang="hr-HR" sz="1200" dirty="0" smtClean="0">
                <a:effectLst/>
                <a:latin typeface="+mn-lt"/>
                <a:ea typeface="Calibri"/>
                <a:cs typeface="Times New Roman"/>
              </a:rPr>
              <a:t> </a:t>
            </a:r>
          </a:p>
          <a:p>
            <a:pPr marL="342900" lvl="0" indent="-342900">
              <a:lnSpc>
                <a:spcPct val="115000"/>
              </a:lnSpc>
              <a:spcAft>
                <a:spcPts val="0"/>
              </a:spcAft>
              <a:buFont typeface="Courier New"/>
              <a:buChar char="-"/>
            </a:pPr>
            <a:r>
              <a:rPr lang="hr-HR" sz="1200" b="1" dirty="0" smtClean="0">
                <a:effectLst/>
                <a:latin typeface="+mn-lt"/>
                <a:ea typeface="Calibri"/>
                <a:cs typeface="Times New Roman"/>
              </a:rPr>
              <a:t>REGIONALNA SREDIŠTA</a:t>
            </a:r>
            <a:r>
              <a:rPr lang="hr-HR" sz="1200" dirty="0" smtClean="0">
                <a:effectLst/>
                <a:latin typeface="+mn-lt"/>
                <a:ea typeface="Calibri"/>
                <a:cs typeface="Times New Roman"/>
              </a:rPr>
              <a:t> – gradovi s više od 30 000 st. i manje funkcije u odnosu na makroregionalno središte</a:t>
            </a:r>
          </a:p>
          <a:p>
            <a:pPr marL="742950" lvl="1" indent="-285750">
              <a:lnSpc>
                <a:spcPct val="115000"/>
              </a:lnSpc>
              <a:spcAft>
                <a:spcPts val="0"/>
              </a:spcAft>
              <a:buFont typeface="Courier New"/>
              <a:buChar char="-"/>
            </a:pPr>
            <a:r>
              <a:rPr lang="hr-HR" sz="1200" dirty="0" smtClean="0">
                <a:effectLst/>
                <a:latin typeface="+mn-lt"/>
                <a:ea typeface="Calibri"/>
                <a:cs typeface="Times New Roman"/>
              </a:rPr>
              <a:t>Zagrebačka makroregija (regionalna središta)</a:t>
            </a:r>
          </a:p>
          <a:p>
            <a:pPr marL="1143000" lvl="2" indent="-228600">
              <a:lnSpc>
                <a:spcPct val="115000"/>
              </a:lnSpc>
              <a:spcAft>
                <a:spcPts val="0"/>
              </a:spcAft>
              <a:buFont typeface="Courier New"/>
              <a:buChar char="-"/>
            </a:pPr>
            <a:r>
              <a:rPr lang="hr-HR" sz="1200" b="1" dirty="0" smtClean="0">
                <a:effectLst/>
                <a:latin typeface="+mn-lt"/>
                <a:ea typeface="Calibri"/>
                <a:cs typeface="Times New Roman"/>
              </a:rPr>
              <a:t>Varaždin</a:t>
            </a:r>
            <a:r>
              <a:rPr lang="hr-HR" sz="1200" dirty="0" smtClean="0">
                <a:effectLst/>
                <a:latin typeface="+mn-lt"/>
                <a:ea typeface="Calibri"/>
                <a:cs typeface="Times New Roman"/>
              </a:rPr>
              <a:t> (39 000 st) – regionalno središte sjevernog dijela Hrvatskog zagorja, gornje Podravine i Međimurja</a:t>
            </a:r>
          </a:p>
          <a:p>
            <a:pPr marL="1143000" lvl="2" indent="-228600">
              <a:lnSpc>
                <a:spcPct val="115000"/>
              </a:lnSpc>
              <a:spcAft>
                <a:spcPts val="0"/>
              </a:spcAft>
              <a:buFont typeface="Courier New"/>
              <a:buChar char="-"/>
            </a:pPr>
            <a:r>
              <a:rPr lang="hr-HR" sz="1200" b="1" dirty="0" smtClean="0">
                <a:effectLst/>
                <a:latin typeface="+mn-lt"/>
                <a:ea typeface="Calibri"/>
                <a:cs typeface="Times New Roman"/>
              </a:rPr>
              <a:t>Karlovac</a:t>
            </a:r>
            <a:r>
              <a:rPr lang="hr-HR" sz="1200" dirty="0" smtClean="0">
                <a:effectLst/>
                <a:latin typeface="+mn-lt"/>
                <a:ea typeface="Calibri"/>
                <a:cs typeface="Times New Roman"/>
              </a:rPr>
              <a:t> (47 000 st) – regionalno središte donjeg Pokuplja i Korduna</a:t>
            </a:r>
          </a:p>
          <a:p>
            <a:pPr marL="1143000" lvl="2" indent="-228600">
              <a:lnSpc>
                <a:spcPct val="115000"/>
              </a:lnSpc>
              <a:spcAft>
                <a:spcPts val="0"/>
              </a:spcAft>
              <a:buFont typeface="Courier New"/>
              <a:buChar char="-"/>
            </a:pPr>
            <a:r>
              <a:rPr lang="hr-HR" sz="1200" b="1" dirty="0" smtClean="0">
                <a:effectLst/>
                <a:latin typeface="+mn-lt"/>
                <a:ea typeface="Calibri"/>
                <a:cs typeface="Times New Roman"/>
              </a:rPr>
              <a:t>Sisak </a:t>
            </a:r>
            <a:r>
              <a:rPr lang="hr-HR" sz="1200" dirty="0" smtClean="0">
                <a:effectLst/>
                <a:latin typeface="+mn-lt"/>
                <a:ea typeface="Calibri"/>
                <a:cs typeface="Times New Roman"/>
              </a:rPr>
              <a:t>(33 000 st) – regionalno središte Banovine, Moslavine i dijela Posavine</a:t>
            </a:r>
          </a:p>
          <a:p>
            <a:pPr marL="1143000" lvl="2" indent="-228600">
              <a:lnSpc>
                <a:spcPct val="115000"/>
              </a:lnSpc>
              <a:spcAft>
                <a:spcPts val="0"/>
              </a:spcAft>
              <a:buFont typeface="Courier New"/>
              <a:buChar char="-"/>
            </a:pPr>
            <a:r>
              <a:rPr lang="hr-HR" sz="1200" b="1" dirty="0" smtClean="0">
                <a:effectLst/>
                <a:latin typeface="+mn-lt"/>
                <a:ea typeface="Calibri"/>
                <a:cs typeface="Times New Roman"/>
              </a:rPr>
              <a:t>Bjelovar </a:t>
            </a:r>
            <a:r>
              <a:rPr lang="hr-HR" sz="1200" dirty="0" smtClean="0">
                <a:effectLst/>
                <a:latin typeface="+mn-lt"/>
                <a:ea typeface="Calibri"/>
                <a:cs typeface="Times New Roman"/>
              </a:rPr>
              <a:t>(27 000 st) – regionalno središte Lonjsko-</a:t>
            </a:r>
            <a:r>
              <a:rPr lang="hr-HR" sz="1200" dirty="0" err="1" smtClean="0">
                <a:effectLst/>
                <a:latin typeface="+mn-lt"/>
                <a:ea typeface="Calibri"/>
                <a:cs typeface="Times New Roman"/>
              </a:rPr>
              <a:t>ilovske</a:t>
            </a:r>
            <a:r>
              <a:rPr lang="hr-HR" sz="1200" dirty="0" smtClean="0">
                <a:effectLst/>
                <a:latin typeface="+mn-lt"/>
                <a:ea typeface="Calibri"/>
                <a:cs typeface="Times New Roman"/>
              </a:rPr>
              <a:t> zavale i prostora Bilogore</a:t>
            </a:r>
          </a:p>
          <a:p>
            <a:pPr marL="742950" lvl="1" indent="-285750">
              <a:lnSpc>
                <a:spcPct val="115000"/>
              </a:lnSpc>
              <a:spcAft>
                <a:spcPts val="0"/>
              </a:spcAft>
              <a:buFont typeface="Courier New"/>
              <a:buChar char="-"/>
            </a:pPr>
            <a:r>
              <a:rPr lang="hr-HR" sz="1200" dirty="0" smtClean="0">
                <a:effectLst/>
                <a:latin typeface="+mn-lt"/>
                <a:ea typeface="Calibri"/>
                <a:cs typeface="Times New Roman"/>
              </a:rPr>
              <a:t>splitska makroregija (regionalna središta)</a:t>
            </a:r>
          </a:p>
          <a:p>
            <a:pPr marL="1143000" lvl="2" indent="-228600">
              <a:lnSpc>
                <a:spcPct val="115000"/>
              </a:lnSpc>
              <a:spcAft>
                <a:spcPts val="0"/>
              </a:spcAft>
              <a:buFont typeface="Courier New"/>
              <a:buChar char="-"/>
            </a:pPr>
            <a:r>
              <a:rPr lang="hr-HR" sz="1200" b="1" dirty="0" smtClean="0">
                <a:effectLst/>
                <a:latin typeface="+mn-lt"/>
                <a:ea typeface="Calibri"/>
                <a:cs typeface="Times New Roman"/>
              </a:rPr>
              <a:t>Zadar</a:t>
            </a:r>
            <a:r>
              <a:rPr lang="hr-HR" sz="1200" dirty="0" smtClean="0">
                <a:effectLst/>
                <a:latin typeface="+mn-lt"/>
                <a:ea typeface="Calibri"/>
                <a:cs typeface="Times New Roman"/>
              </a:rPr>
              <a:t> (71 500 st) – regionalno središte sjeverne Dalmacije</a:t>
            </a:r>
          </a:p>
          <a:p>
            <a:pPr marL="1143000" lvl="2" indent="-228600">
              <a:lnSpc>
                <a:spcPct val="115000"/>
              </a:lnSpc>
              <a:spcAft>
                <a:spcPts val="0"/>
              </a:spcAft>
              <a:buFont typeface="Courier New"/>
              <a:buChar char="-"/>
            </a:pPr>
            <a:r>
              <a:rPr lang="hr-HR" sz="1200" b="1" dirty="0" smtClean="0">
                <a:effectLst/>
                <a:latin typeface="+mn-lt"/>
                <a:ea typeface="Calibri"/>
                <a:cs typeface="Times New Roman"/>
              </a:rPr>
              <a:t>Dubrovnik</a:t>
            </a:r>
            <a:r>
              <a:rPr lang="hr-HR" sz="1200" dirty="0" smtClean="0">
                <a:effectLst/>
                <a:latin typeface="+mn-lt"/>
                <a:ea typeface="Calibri"/>
                <a:cs typeface="Times New Roman"/>
              </a:rPr>
              <a:t> (28 500 st) – regionalno središte južne Dalmacije</a:t>
            </a:r>
          </a:p>
          <a:p>
            <a:pPr marL="1143000" lvl="2" indent="-228600">
              <a:lnSpc>
                <a:spcPct val="115000"/>
              </a:lnSpc>
              <a:spcAft>
                <a:spcPts val="0"/>
              </a:spcAft>
              <a:buFont typeface="Courier New"/>
              <a:buChar char="-"/>
            </a:pPr>
            <a:r>
              <a:rPr lang="hr-HR" sz="1200" b="1" dirty="0" smtClean="0">
                <a:effectLst/>
                <a:latin typeface="+mn-lt"/>
                <a:ea typeface="Calibri"/>
                <a:cs typeface="Times New Roman"/>
              </a:rPr>
              <a:t>Šibenik</a:t>
            </a:r>
            <a:r>
              <a:rPr lang="hr-HR" sz="1200" dirty="0" smtClean="0">
                <a:effectLst/>
                <a:latin typeface="+mn-lt"/>
                <a:ea typeface="Calibri"/>
                <a:cs typeface="Times New Roman"/>
              </a:rPr>
              <a:t> (34 000 st) – regionalno središte šibenskog primorja i dijela dalmatinskog zaleđa</a:t>
            </a:r>
          </a:p>
          <a:p>
            <a:pPr marL="742950" lvl="1" indent="-285750">
              <a:lnSpc>
                <a:spcPct val="115000"/>
              </a:lnSpc>
              <a:spcAft>
                <a:spcPts val="0"/>
              </a:spcAft>
              <a:buFont typeface="Courier New"/>
              <a:buChar char="-"/>
            </a:pPr>
            <a:r>
              <a:rPr lang="hr-HR" sz="1200" dirty="0" smtClean="0">
                <a:effectLst/>
                <a:latin typeface="+mn-lt"/>
                <a:ea typeface="Calibri"/>
                <a:cs typeface="Times New Roman"/>
              </a:rPr>
              <a:t>riječka makroregija </a:t>
            </a:r>
          </a:p>
          <a:p>
            <a:pPr marL="1143000" lvl="2" indent="-228600">
              <a:lnSpc>
                <a:spcPct val="115000"/>
              </a:lnSpc>
              <a:spcAft>
                <a:spcPts val="0"/>
              </a:spcAft>
              <a:buFont typeface="Courier New"/>
              <a:buChar char="-"/>
            </a:pPr>
            <a:r>
              <a:rPr lang="hr-HR" sz="1200" b="1" dirty="0" smtClean="0">
                <a:effectLst/>
                <a:latin typeface="+mn-lt"/>
                <a:ea typeface="Calibri"/>
                <a:cs typeface="Times New Roman"/>
              </a:rPr>
              <a:t>Pula</a:t>
            </a:r>
            <a:r>
              <a:rPr lang="hr-HR" sz="1200" dirty="0" smtClean="0">
                <a:effectLst/>
                <a:latin typeface="+mn-lt"/>
                <a:ea typeface="Calibri"/>
                <a:cs typeface="Times New Roman"/>
              </a:rPr>
              <a:t> (57 500 st) – regionalno središte Istre</a:t>
            </a:r>
          </a:p>
          <a:p>
            <a:pPr marL="742950" lvl="1" indent="-285750">
              <a:lnSpc>
                <a:spcPct val="115000"/>
              </a:lnSpc>
              <a:spcAft>
                <a:spcPts val="0"/>
              </a:spcAft>
              <a:buFont typeface="Courier New"/>
              <a:buChar char="-"/>
            </a:pPr>
            <a:r>
              <a:rPr lang="hr-HR" sz="1200" dirty="0" smtClean="0">
                <a:effectLst/>
                <a:latin typeface="+mn-lt"/>
                <a:ea typeface="Calibri"/>
                <a:cs typeface="Times New Roman"/>
              </a:rPr>
              <a:t>osječka makroregija</a:t>
            </a:r>
          </a:p>
          <a:p>
            <a:pPr marL="1143000" lvl="2" indent="-228600">
              <a:lnSpc>
                <a:spcPct val="115000"/>
              </a:lnSpc>
              <a:spcAft>
                <a:spcPts val="0"/>
              </a:spcAft>
              <a:buFont typeface="Courier New"/>
              <a:buChar char="-"/>
            </a:pPr>
            <a:r>
              <a:rPr lang="hr-HR" sz="1200" b="1" dirty="0" smtClean="0">
                <a:effectLst/>
                <a:latin typeface="+mn-lt"/>
                <a:ea typeface="Calibri"/>
                <a:cs typeface="Times New Roman"/>
              </a:rPr>
              <a:t>Slavonski Brod</a:t>
            </a:r>
            <a:r>
              <a:rPr lang="hr-HR" sz="1200" dirty="0" smtClean="0">
                <a:effectLst/>
                <a:latin typeface="+mn-lt"/>
                <a:ea typeface="Calibri"/>
                <a:cs typeface="Times New Roman"/>
              </a:rPr>
              <a:t> (53 500 st) – regionalno središte slavonske Posavine</a:t>
            </a:r>
          </a:p>
          <a:p>
            <a:pPr marL="1143000" lvl="2" indent="-228600">
              <a:lnSpc>
                <a:spcPct val="115000"/>
              </a:lnSpc>
              <a:spcAft>
                <a:spcPts val="0"/>
              </a:spcAft>
              <a:buFont typeface="Courier New"/>
              <a:buChar char="-"/>
            </a:pPr>
            <a:r>
              <a:rPr lang="hr-HR" sz="1200" b="1" dirty="0" smtClean="0">
                <a:effectLst/>
                <a:latin typeface="+mn-lt"/>
                <a:ea typeface="Calibri"/>
                <a:cs typeface="Times New Roman"/>
              </a:rPr>
              <a:t>Vinkovci</a:t>
            </a:r>
            <a:r>
              <a:rPr lang="hr-HR" sz="1200" dirty="0" smtClean="0">
                <a:effectLst/>
                <a:latin typeface="+mn-lt"/>
                <a:ea typeface="Calibri"/>
                <a:cs typeface="Times New Roman"/>
              </a:rPr>
              <a:t> i </a:t>
            </a:r>
            <a:r>
              <a:rPr lang="hr-HR" sz="1200" b="1" dirty="0" smtClean="0">
                <a:effectLst/>
                <a:latin typeface="+mn-lt"/>
                <a:ea typeface="Calibri"/>
                <a:cs typeface="Times New Roman"/>
              </a:rPr>
              <a:t>Vukovar</a:t>
            </a:r>
            <a:r>
              <a:rPr lang="hr-HR" sz="1200" dirty="0" smtClean="0">
                <a:effectLst/>
                <a:latin typeface="+mn-lt"/>
                <a:ea typeface="Calibri"/>
                <a:cs typeface="Times New Roman"/>
              </a:rPr>
              <a:t> – funkcija dvojnog regionalnog središta</a:t>
            </a:r>
          </a:p>
          <a:p>
            <a:pPr marL="228600">
              <a:lnSpc>
                <a:spcPct val="115000"/>
              </a:lnSpc>
              <a:spcAft>
                <a:spcPts val="0"/>
              </a:spcAft>
            </a:pPr>
            <a:r>
              <a:rPr lang="hr-HR" sz="1200" dirty="0" smtClean="0">
                <a:effectLst/>
                <a:latin typeface="+mn-lt"/>
                <a:ea typeface="Calibri"/>
                <a:cs typeface="Times New Roman"/>
              </a:rPr>
              <a:t> </a:t>
            </a:r>
          </a:p>
          <a:p>
            <a:pPr marL="342900" lvl="0" indent="-342900">
              <a:lnSpc>
                <a:spcPct val="115000"/>
              </a:lnSpc>
              <a:spcAft>
                <a:spcPts val="0"/>
              </a:spcAft>
              <a:buFont typeface="Courier New"/>
              <a:buChar char="-"/>
            </a:pPr>
            <a:r>
              <a:rPr lang="hr-HR" sz="1200" b="1" dirty="0" smtClean="0">
                <a:effectLst/>
                <a:latin typeface="+mn-lt"/>
                <a:ea typeface="Calibri"/>
                <a:cs typeface="Times New Roman"/>
              </a:rPr>
              <a:t>SUBREGIONALNA SREDIŠTA (</a:t>
            </a:r>
            <a:r>
              <a:rPr lang="hr-HR" sz="1200" b="1" dirty="0" err="1" smtClean="0">
                <a:effectLst/>
                <a:latin typeface="+mn-lt"/>
                <a:ea typeface="Calibri"/>
                <a:cs typeface="Times New Roman"/>
              </a:rPr>
              <a:t>mikroregionalna</a:t>
            </a:r>
            <a:r>
              <a:rPr lang="hr-HR" sz="1200" b="1" dirty="0" smtClean="0">
                <a:effectLst/>
                <a:latin typeface="+mn-lt"/>
                <a:ea typeface="Calibri"/>
                <a:cs typeface="Times New Roman"/>
              </a:rPr>
              <a:t>)</a:t>
            </a:r>
            <a:r>
              <a:rPr lang="hr-HR" sz="1200" dirty="0" smtClean="0">
                <a:effectLst/>
                <a:latin typeface="+mn-lt"/>
                <a:ea typeface="Calibri"/>
                <a:cs typeface="Times New Roman"/>
              </a:rPr>
              <a:t> – gradovi s desetak tisuća stanovnika i s manjim brojem funkcija</a:t>
            </a:r>
          </a:p>
          <a:p>
            <a:pPr marL="742950" lvl="1" indent="-285750">
              <a:lnSpc>
                <a:spcPct val="115000"/>
              </a:lnSpc>
              <a:spcAft>
                <a:spcPts val="0"/>
              </a:spcAft>
              <a:buFont typeface="Courier New"/>
              <a:buChar char="-"/>
            </a:pPr>
            <a:r>
              <a:rPr lang="hr-HR" sz="1200" dirty="0" smtClean="0">
                <a:effectLst/>
                <a:latin typeface="+mn-lt"/>
                <a:ea typeface="Calibri"/>
                <a:cs typeface="Times New Roman"/>
              </a:rPr>
              <a:t>ovoj skupini pripadaju sva županijska središta koja nemaju viši hijerarhijski stupanj i gradovi koji udovoljavaju kriteriju veličine i stupnju </a:t>
            </a:r>
            <a:r>
              <a:rPr lang="hr-HR" sz="1200" dirty="0" err="1" smtClean="0">
                <a:effectLst/>
                <a:latin typeface="+mn-lt"/>
                <a:ea typeface="Calibri"/>
                <a:cs typeface="Times New Roman"/>
              </a:rPr>
              <a:t>centraliteta</a:t>
            </a:r>
            <a:endParaRPr lang="hr-HR" sz="1200" dirty="0" smtClean="0">
              <a:effectLst/>
              <a:latin typeface="+mn-lt"/>
              <a:ea typeface="Calibri"/>
              <a:cs typeface="Times New Roman"/>
            </a:endParaRPr>
          </a:p>
          <a:p>
            <a:pPr marL="342900" lvl="0" indent="-342900">
              <a:lnSpc>
                <a:spcPct val="115000"/>
              </a:lnSpc>
              <a:spcAft>
                <a:spcPts val="1000"/>
              </a:spcAft>
              <a:buFont typeface="Courier New"/>
              <a:buChar char="-"/>
            </a:pPr>
            <a:r>
              <a:rPr lang="hr-HR" sz="1200" dirty="0" smtClean="0">
                <a:effectLst/>
                <a:latin typeface="+mn-lt"/>
                <a:ea typeface="Calibri"/>
                <a:cs typeface="Times New Roman"/>
              </a:rPr>
              <a:t>područna i lokalna središta – mjesta s mnogo manjim brojem st. i najčešće bez statusa grada</a:t>
            </a:r>
          </a:p>
          <a:p>
            <a:pPr marL="742950" lvl="1" indent="-285750">
              <a:lnSpc>
                <a:spcPct val="115000"/>
              </a:lnSpc>
              <a:spcBef>
                <a:spcPts val="1800"/>
              </a:spcBef>
              <a:spcAft>
                <a:spcPts val="1000"/>
              </a:spcAft>
              <a:buFont typeface="+mj-lt"/>
              <a:buAutoNum type="arabicPeriod"/>
            </a:pPr>
            <a:r>
              <a:rPr lang="hr-HR" sz="1200" b="1" dirty="0" smtClean="0">
                <a:effectLst/>
                <a:latin typeface="+mn-lt"/>
                <a:cs typeface="Times New Roman"/>
              </a:rPr>
              <a:t>Makroregionalna središta</a:t>
            </a:r>
          </a:p>
          <a:p>
            <a:pPr>
              <a:lnSpc>
                <a:spcPct val="115000"/>
              </a:lnSpc>
              <a:spcBef>
                <a:spcPts val="1000"/>
              </a:spcBef>
              <a:spcAft>
                <a:spcPts val="0"/>
              </a:spcAft>
            </a:pPr>
            <a:r>
              <a:rPr lang="hr-HR" sz="1200" b="1" dirty="0" smtClean="0">
                <a:effectLst/>
                <a:latin typeface="+mn-lt"/>
                <a:ea typeface="Times New Roman"/>
                <a:cs typeface="Times New Roman"/>
              </a:rPr>
              <a:t>Zagreb – najveći i glavni grad</a:t>
            </a:r>
          </a:p>
          <a:p>
            <a:pPr marL="342900" lvl="0" indent="-342900">
              <a:lnSpc>
                <a:spcPct val="115000"/>
              </a:lnSpc>
              <a:spcAft>
                <a:spcPts val="0"/>
              </a:spcAft>
              <a:buFont typeface="Courier New"/>
              <a:buChar char="-"/>
            </a:pPr>
            <a:r>
              <a:rPr lang="hr-HR" sz="1200" dirty="0" smtClean="0">
                <a:effectLst/>
                <a:latin typeface="+mn-lt"/>
                <a:ea typeface="Calibri"/>
                <a:cs typeface="Times New Roman"/>
              </a:rPr>
              <a:t>najveći grad i tradicionalno središte države</a:t>
            </a:r>
          </a:p>
          <a:p>
            <a:pPr marL="342900" lvl="0" indent="-342900">
              <a:lnSpc>
                <a:spcPct val="115000"/>
              </a:lnSpc>
              <a:spcAft>
                <a:spcPts val="0"/>
              </a:spcAft>
              <a:buFont typeface="Courier New"/>
              <a:buChar char="-"/>
            </a:pPr>
            <a:r>
              <a:rPr lang="hr-HR" sz="1200" dirty="0" smtClean="0">
                <a:effectLst/>
                <a:latin typeface="+mn-lt"/>
                <a:ea typeface="Calibri"/>
                <a:cs typeface="Times New Roman"/>
              </a:rPr>
              <a:t>po popisu iz 2011. imao je </a:t>
            </a:r>
            <a:r>
              <a:rPr lang="hr-HR" sz="1200" b="1" dirty="0" smtClean="0">
                <a:effectLst/>
                <a:latin typeface="+mn-lt"/>
                <a:ea typeface="Calibri"/>
                <a:cs typeface="Times New Roman"/>
              </a:rPr>
              <a:t>688 163</a:t>
            </a:r>
            <a:r>
              <a:rPr lang="hr-HR" sz="1200" dirty="0" smtClean="0">
                <a:effectLst/>
                <a:latin typeface="+mn-lt"/>
                <a:ea typeface="Calibri"/>
                <a:cs typeface="Times New Roman"/>
              </a:rPr>
              <a:t> stanovnika, a administrativno područje Zagreba </a:t>
            </a:r>
            <a:r>
              <a:rPr lang="hr-HR" sz="1200" b="1" dirty="0" smtClean="0">
                <a:effectLst/>
                <a:latin typeface="+mn-lt"/>
                <a:ea typeface="Calibri"/>
                <a:cs typeface="Times New Roman"/>
              </a:rPr>
              <a:t>790 017</a:t>
            </a:r>
            <a:r>
              <a:rPr lang="hr-HR" sz="1200" dirty="0" smtClean="0">
                <a:effectLst/>
                <a:latin typeface="+mn-lt"/>
                <a:ea typeface="Calibri"/>
                <a:cs typeface="Times New Roman"/>
              </a:rPr>
              <a:t> st.</a:t>
            </a:r>
          </a:p>
          <a:p>
            <a:pPr marL="342900" lvl="0" indent="-342900">
              <a:lnSpc>
                <a:spcPct val="115000"/>
              </a:lnSpc>
              <a:spcAft>
                <a:spcPts val="0"/>
              </a:spcAft>
              <a:buFont typeface="Courier New"/>
              <a:buChar char="-"/>
            </a:pPr>
            <a:r>
              <a:rPr lang="hr-HR" sz="1200" dirty="0" smtClean="0">
                <a:effectLst/>
                <a:latin typeface="+mn-lt"/>
                <a:ea typeface="Calibri"/>
                <a:cs typeface="Times New Roman"/>
              </a:rPr>
              <a:t>razvio se od 2 naselja – Gradec (trgovci i obrtnici) i Kaptol (biskupsko naselje iz 1094.) koja se ujedinjuju 1850.</a:t>
            </a:r>
          </a:p>
          <a:p>
            <a:pPr marL="342900" lvl="0" indent="-342900">
              <a:lnSpc>
                <a:spcPct val="115000"/>
              </a:lnSpc>
              <a:spcAft>
                <a:spcPts val="0"/>
              </a:spcAft>
              <a:buFont typeface="Courier New"/>
              <a:buChar char="-"/>
            </a:pPr>
            <a:r>
              <a:rPr lang="hr-HR" sz="1200" dirty="0" smtClean="0">
                <a:effectLst/>
                <a:latin typeface="+mn-lt"/>
                <a:ea typeface="Calibri"/>
                <a:cs typeface="Times New Roman"/>
              </a:rPr>
              <a:t> naglo se širi izgradnjom željeznice i 1960-ih (gradi se Novi Zagreb)</a:t>
            </a:r>
          </a:p>
          <a:p>
            <a:pPr marL="342900" lvl="0" indent="-342900">
              <a:lnSpc>
                <a:spcPct val="115000"/>
              </a:lnSpc>
              <a:spcAft>
                <a:spcPts val="1000"/>
              </a:spcAft>
              <a:buFont typeface="Courier New"/>
              <a:buChar char="-"/>
            </a:pPr>
            <a:r>
              <a:rPr lang="hr-HR" sz="1200" dirty="0" smtClean="0">
                <a:effectLst/>
                <a:latin typeface="+mn-lt"/>
                <a:ea typeface="Calibri"/>
                <a:cs typeface="Times New Roman"/>
              </a:rPr>
              <a:t>danas je Zagreb funkcionalno povezan sa svojom okolicom – Sesvete, Zaprešić, Velika Gorica i Samobor – s njima čini najveću urbanu regiju u RH sa više od 1 mil. st</a:t>
            </a:r>
          </a:p>
          <a:p>
            <a:pPr>
              <a:lnSpc>
                <a:spcPct val="115000"/>
              </a:lnSpc>
              <a:spcBef>
                <a:spcPts val="1000"/>
              </a:spcBef>
              <a:spcAft>
                <a:spcPts val="0"/>
              </a:spcAft>
            </a:pPr>
            <a:r>
              <a:rPr lang="hr-HR" sz="1200" b="1" dirty="0" smtClean="0">
                <a:effectLst/>
                <a:latin typeface="+mn-lt"/>
                <a:ea typeface="Times New Roman"/>
                <a:cs typeface="Times New Roman"/>
              </a:rPr>
              <a:t>Split – grad ponikao iz </a:t>
            </a:r>
            <a:r>
              <a:rPr lang="hr-HR" sz="1200" b="1" dirty="0" err="1" smtClean="0">
                <a:effectLst/>
                <a:latin typeface="+mn-lt"/>
                <a:ea typeface="Times New Roman"/>
                <a:cs typeface="Times New Roman"/>
              </a:rPr>
              <a:t>dioklecijanove</a:t>
            </a:r>
            <a:r>
              <a:rPr lang="hr-HR" sz="1200" b="1" dirty="0" smtClean="0">
                <a:effectLst/>
                <a:latin typeface="+mn-lt"/>
                <a:ea typeface="Times New Roman"/>
                <a:cs typeface="Times New Roman"/>
              </a:rPr>
              <a:t> palače</a:t>
            </a:r>
          </a:p>
          <a:p>
            <a:pPr marL="342900" lvl="0" indent="-342900">
              <a:lnSpc>
                <a:spcPct val="115000"/>
              </a:lnSpc>
              <a:spcAft>
                <a:spcPts val="0"/>
              </a:spcAft>
              <a:buFont typeface="Courier New"/>
              <a:buChar char="-"/>
            </a:pPr>
            <a:r>
              <a:rPr lang="hr-HR" sz="1200" dirty="0" smtClean="0">
                <a:effectLst/>
                <a:latin typeface="+mn-lt"/>
                <a:ea typeface="Calibri"/>
                <a:cs typeface="Times New Roman"/>
              </a:rPr>
              <a:t>smješten podno brda Marijan i od zaleđa odijeljen Kozjakom i Mosorom</a:t>
            </a:r>
          </a:p>
          <a:p>
            <a:pPr marL="342900" lvl="0" indent="-342900">
              <a:lnSpc>
                <a:spcPct val="115000"/>
              </a:lnSpc>
              <a:spcAft>
                <a:spcPts val="0"/>
              </a:spcAft>
              <a:buFont typeface="Courier New"/>
              <a:buChar char="-"/>
            </a:pPr>
            <a:r>
              <a:rPr lang="hr-HR" sz="1200" dirty="0" smtClean="0">
                <a:effectLst/>
                <a:latin typeface="+mn-lt"/>
                <a:ea typeface="Calibri"/>
                <a:cs typeface="Times New Roman"/>
              </a:rPr>
              <a:t>duga urbana tradicija – prvo naselje </a:t>
            </a:r>
            <a:r>
              <a:rPr lang="hr-HR" sz="1200" dirty="0" err="1" smtClean="0">
                <a:effectLst/>
                <a:latin typeface="+mn-lt"/>
                <a:ea typeface="Calibri"/>
                <a:cs typeface="Times New Roman"/>
              </a:rPr>
              <a:t>Aspalathos</a:t>
            </a:r>
            <a:r>
              <a:rPr lang="hr-HR" sz="1200" dirty="0" smtClean="0">
                <a:effectLst/>
                <a:latin typeface="+mn-lt"/>
                <a:ea typeface="Calibri"/>
                <a:cs typeface="Times New Roman"/>
              </a:rPr>
              <a:t> (ilirsko-grčko naselje)</a:t>
            </a:r>
          </a:p>
          <a:p>
            <a:pPr marL="342900" lvl="0" indent="-342900">
              <a:lnSpc>
                <a:spcPct val="115000"/>
              </a:lnSpc>
              <a:spcAft>
                <a:spcPts val="0"/>
              </a:spcAft>
              <a:buFont typeface="Courier New"/>
              <a:buChar char="-"/>
            </a:pPr>
            <a:r>
              <a:rPr lang="hr-HR" sz="1200" dirty="0" smtClean="0">
                <a:effectLst/>
                <a:latin typeface="+mn-lt"/>
                <a:ea typeface="Calibri"/>
                <a:cs typeface="Times New Roman"/>
              </a:rPr>
              <a:t>nastanak se veže uz gradnju palače cara Dioklecijana u 4. st</a:t>
            </a:r>
          </a:p>
          <a:p>
            <a:pPr marL="342900" lvl="0" indent="-342900">
              <a:lnSpc>
                <a:spcPct val="115000"/>
              </a:lnSpc>
              <a:spcAft>
                <a:spcPts val="0"/>
              </a:spcAft>
              <a:buFont typeface="Courier New"/>
              <a:buChar char="-"/>
            </a:pPr>
            <a:r>
              <a:rPr lang="hr-HR" sz="1200" dirty="0" smtClean="0">
                <a:effectLst/>
                <a:latin typeface="+mn-lt"/>
                <a:ea typeface="Calibri"/>
                <a:cs typeface="Times New Roman"/>
              </a:rPr>
              <a:t>prodorom barbara, palača postaje utočište romanskom stanovništvu, a kasnije dolaze i Hrvati</a:t>
            </a:r>
          </a:p>
          <a:p>
            <a:pPr marL="342900" lvl="0" indent="-342900">
              <a:lnSpc>
                <a:spcPct val="115000"/>
              </a:lnSpc>
              <a:spcAft>
                <a:spcPts val="0"/>
              </a:spcAft>
              <a:buFont typeface="Courier New"/>
              <a:buChar char="-"/>
            </a:pPr>
            <a:r>
              <a:rPr lang="hr-HR" sz="1200" dirty="0" smtClean="0">
                <a:effectLst/>
                <a:latin typeface="+mn-lt"/>
                <a:ea typeface="Calibri"/>
                <a:cs typeface="Times New Roman"/>
              </a:rPr>
              <a:t>razvija se izgradnjom željeznice i nakon 2. </a:t>
            </a:r>
            <a:r>
              <a:rPr lang="hr-HR" sz="1200" dirty="0" err="1" smtClean="0">
                <a:effectLst/>
                <a:latin typeface="+mn-lt"/>
                <a:ea typeface="Calibri"/>
                <a:cs typeface="Times New Roman"/>
              </a:rPr>
              <a:t>svj</a:t>
            </a:r>
            <a:r>
              <a:rPr lang="hr-HR" sz="1200" dirty="0" smtClean="0">
                <a:effectLst/>
                <a:latin typeface="+mn-lt"/>
                <a:ea typeface="Calibri"/>
                <a:cs typeface="Times New Roman"/>
              </a:rPr>
              <a:t>. rata (izgradnja luke i industrijalizacija)</a:t>
            </a:r>
          </a:p>
          <a:p>
            <a:pPr marL="342900" lvl="0" indent="-342900">
              <a:lnSpc>
                <a:spcPct val="115000"/>
              </a:lnSpc>
              <a:spcAft>
                <a:spcPts val="1000"/>
              </a:spcAft>
              <a:buFont typeface="Courier New"/>
              <a:buChar char="-"/>
            </a:pPr>
            <a:r>
              <a:rPr lang="hr-HR" sz="1200" dirty="0" smtClean="0">
                <a:effectLst/>
                <a:latin typeface="+mn-lt"/>
                <a:ea typeface="Calibri"/>
                <a:cs typeface="Times New Roman"/>
              </a:rPr>
              <a:t>danas je drugi grad po veličini u RH (oko 167 000 st) i čini urbanu regiju od Trogira na zapadu do Omiša na istoku, prostor zaleđa s velikim krškim poljima i srednjodalmatinske otoke (Hvar, Brač, Šolta) te čini 60 km dugu urbaniziranu regiju sa oko 250 000 stanovnika</a:t>
            </a:r>
          </a:p>
          <a:p>
            <a:pPr>
              <a:lnSpc>
                <a:spcPct val="115000"/>
              </a:lnSpc>
              <a:spcBef>
                <a:spcPts val="1000"/>
              </a:spcBef>
              <a:spcAft>
                <a:spcPts val="0"/>
              </a:spcAft>
            </a:pPr>
            <a:r>
              <a:rPr lang="hr-HR" sz="1200" b="1" dirty="0" smtClean="0">
                <a:effectLst/>
                <a:latin typeface="+mn-lt"/>
                <a:ea typeface="Times New Roman"/>
                <a:cs typeface="Times New Roman"/>
              </a:rPr>
              <a:t>Rijeka – najveća hrvatska luka</a:t>
            </a:r>
          </a:p>
          <a:p>
            <a:pPr marL="342900" lvl="0" indent="-342900">
              <a:lnSpc>
                <a:spcPct val="115000"/>
              </a:lnSpc>
              <a:spcAft>
                <a:spcPts val="0"/>
              </a:spcAft>
              <a:buFont typeface="Courier New"/>
              <a:buChar char="-"/>
            </a:pPr>
            <a:r>
              <a:rPr lang="hr-HR" sz="1200" dirty="0" smtClean="0">
                <a:effectLst/>
                <a:latin typeface="+mn-lt"/>
                <a:ea typeface="Calibri"/>
                <a:cs typeface="Times New Roman"/>
              </a:rPr>
              <a:t>treći grad po veličini u RH – oko 128 000 stanovnika</a:t>
            </a:r>
          </a:p>
          <a:p>
            <a:pPr marL="342900" lvl="0" indent="-342900">
              <a:lnSpc>
                <a:spcPct val="115000"/>
              </a:lnSpc>
              <a:spcAft>
                <a:spcPts val="0"/>
              </a:spcAft>
              <a:buFont typeface="Courier New"/>
              <a:buChar char="-"/>
            </a:pPr>
            <a:r>
              <a:rPr lang="hr-HR" sz="1200" dirty="0" smtClean="0">
                <a:effectLst/>
                <a:latin typeface="+mn-lt"/>
                <a:ea typeface="Calibri"/>
                <a:cs typeface="Times New Roman"/>
              </a:rPr>
              <a:t>u rimsko doba nastaje </a:t>
            </a:r>
            <a:r>
              <a:rPr lang="hr-HR" sz="1200" dirty="0" err="1" smtClean="0">
                <a:effectLst/>
                <a:latin typeface="+mn-lt"/>
                <a:ea typeface="Calibri"/>
                <a:cs typeface="Times New Roman"/>
              </a:rPr>
              <a:t>Tarsatica</a:t>
            </a:r>
            <a:r>
              <a:rPr lang="hr-HR" sz="1200" dirty="0" smtClean="0">
                <a:effectLst/>
                <a:latin typeface="+mn-lt"/>
                <a:ea typeface="Calibri"/>
                <a:cs typeface="Times New Roman"/>
              </a:rPr>
              <a:t> koju uništavaju </a:t>
            </a:r>
            <a:r>
              <a:rPr lang="hr-HR" sz="1200" dirty="0" err="1" smtClean="0">
                <a:effectLst/>
                <a:latin typeface="+mn-lt"/>
                <a:ea typeface="Calibri"/>
                <a:cs typeface="Times New Roman"/>
              </a:rPr>
              <a:t>doeljeni</a:t>
            </a:r>
            <a:r>
              <a:rPr lang="hr-HR" sz="1200" dirty="0" smtClean="0">
                <a:effectLst/>
                <a:latin typeface="+mn-lt"/>
                <a:ea typeface="Calibri"/>
                <a:cs typeface="Times New Roman"/>
              </a:rPr>
              <a:t> Hrvati i grade novo naselje na obali </a:t>
            </a:r>
            <a:r>
              <a:rPr lang="hr-HR" sz="1200" dirty="0" err="1" smtClean="0">
                <a:effectLst/>
                <a:latin typeface="+mn-lt"/>
                <a:ea typeface="Calibri"/>
                <a:cs typeface="Times New Roman"/>
              </a:rPr>
              <a:t>Riječine</a:t>
            </a:r>
            <a:endParaRPr lang="hr-HR" sz="1200" dirty="0" smtClean="0">
              <a:effectLst/>
              <a:latin typeface="+mn-lt"/>
              <a:ea typeface="Calibri"/>
              <a:cs typeface="Times New Roman"/>
            </a:endParaRPr>
          </a:p>
          <a:p>
            <a:pPr marL="342900" lvl="0" indent="-342900">
              <a:lnSpc>
                <a:spcPct val="115000"/>
              </a:lnSpc>
              <a:spcAft>
                <a:spcPts val="0"/>
              </a:spcAft>
              <a:buFont typeface="Courier New"/>
              <a:buChar char="-"/>
            </a:pPr>
            <a:r>
              <a:rPr lang="hr-HR" sz="1200" dirty="0" smtClean="0">
                <a:effectLst/>
                <a:latin typeface="+mn-lt"/>
                <a:ea typeface="Calibri"/>
                <a:cs typeface="Times New Roman"/>
              </a:rPr>
              <a:t>u srednjem vijeku postoje 2 naselja – Trsat i Rijeka</a:t>
            </a:r>
          </a:p>
          <a:p>
            <a:pPr marL="342900" lvl="0" indent="-342900">
              <a:lnSpc>
                <a:spcPct val="115000"/>
              </a:lnSpc>
              <a:spcAft>
                <a:spcPts val="0"/>
              </a:spcAft>
              <a:buFont typeface="Courier New"/>
              <a:buChar char="-"/>
            </a:pPr>
            <a:r>
              <a:rPr lang="hr-HR" sz="1200" dirty="0" smtClean="0">
                <a:effectLst/>
                <a:latin typeface="+mn-lt"/>
                <a:ea typeface="Calibri"/>
                <a:cs typeface="Times New Roman"/>
              </a:rPr>
              <a:t>brži razvoj grada u 19. st – Mađari grade luku</a:t>
            </a:r>
          </a:p>
          <a:p>
            <a:pPr marL="342900" lvl="0" indent="-342900">
              <a:lnSpc>
                <a:spcPct val="115000"/>
              </a:lnSpc>
              <a:spcAft>
                <a:spcPts val="0"/>
              </a:spcAft>
              <a:buFont typeface="Courier New"/>
              <a:buChar char="-"/>
            </a:pPr>
            <a:r>
              <a:rPr lang="hr-HR" sz="1200" dirty="0" smtClean="0">
                <a:effectLst/>
                <a:latin typeface="+mn-lt"/>
                <a:ea typeface="Calibri"/>
                <a:cs typeface="Times New Roman"/>
              </a:rPr>
              <a:t>nakon 2. </a:t>
            </a:r>
            <a:r>
              <a:rPr lang="hr-HR" sz="1200" dirty="0" err="1" smtClean="0">
                <a:effectLst/>
                <a:latin typeface="+mn-lt"/>
                <a:ea typeface="Calibri"/>
                <a:cs typeface="Times New Roman"/>
              </a:rPr>
              <a:t>svj</a:t>
            </a:r>
            <a:r>
              <a:rPr lang="hr-HR" sz="1200" dirty="0" smtClean="0">
                <a:effectLst/>
                <a:latin typeface="+mn-lt"/>
                <a:ea typeface="Calibri"/>
                <a:cs typeface="Times New Roman"/>
              </a:rPr>
              <a:t>. rata – industrijski razvoj Rijeke – najveća hrvatska i jugoslavenska luka</a:t>
            </a:r>
          </a:p>
          <a:p>
            <a:pPr marL="342900" lvl="0" indent="-342900">
              <a:lnSpc>
                <a:spcPct val="115000"/>
              </a:lnSpc>
              <a:spcAft>
                <a:spcPts val="0"/>
              </a:spcAft>
              <a:buFont typeface="Courier New"/>
              <a:buChar char="-"/>
            </a:pPr>
            <a:r>
              <a:rPr lang="hr-HR" sz="1200" dirty="0" smtClean="0">
                <a:effectLst/>
                <a:latin typeface="+mn-lt"/>
                <a:ea typeface="Calibri"/>
                <a:cs typeface="Times New Roman"/>
              </a:rPr>
              <a:t>urbana regija od Opatije na zapadu do Crikvenice na istoku – oko 200 000 st</a:t>
            </a:r>
          </a:p>
          <a:p>
            <a:pPr marL="342900" lvl="0" indent="-342900">
              <a:lnSpc>
                <a:spcPct val="115000"/>
              </a:lnSpc>
              <a:spcAft>
                <a:spcPts val="0"/>
              </a:spcAft>
              <a:buFont typeface="Courier New"/>
              <a:buChar char="-"/>
            </a:pPr>
            <a:r>
              <a:rPr lang="hr-HR" sz="1200" dirty="0" smtClean="0">
                <a:effectLst/>
                <a:latin typeface="+mn-lt"/>
                <a:ea typeface="Calibri"/>
                <a:cs typeface="Times New Roman"/>
              </a:rPr>
              <a:t>gravitacijsko područje obuhvaća Istru, veći dio Like i Gorskog kotara i kvarnerske otoke</a:t>
            </a:r>
          </a:p>
          <a:p>
            <a:pPr marL="342900" lvl="0" indent="-342900">
              <a:lnSpc>
                <a:spcPct val="115000"/>
              </a:lnSpc>
              <a:spcAft>
                <a:spcPts val="1000"/>
              </a:spcAft>
              <a:buFont typeface="Courier New"/>
              <a:buChar char="-"/>
            </a:pPr>
            <a:r>
              <a:rPr lang="hr-HR" sz="1200" dirty="0" smtClean="0">
                <a:effectLst/>
                <a:latin typeface="+mn-lt"/>
                <a:ea typeface="Calibri"/>
                <a:cs typeface="Times New Roman"/>
              </a:rPr>
              <a:t>radi strmog terena grad se ne može puno širiti – grade se poslovne zone </a:t>
            </a:r>
            <a:r>
              <a:rPr lang="hr-HR" sz="1200" dirty="0" err="1" smtClean="0">
                <a:effectLst/>
                <a:latin typeface="+mn-lt"/>
                <a:ea typeface="Calibri"/>
                <a:cs typeface="Times New Roman"/>
              </a:rPr>
              <a:t>Kukuljanovo</a:t>
            </a:r>
            <a:r>
              <a:rPr lang="hr-HR" sz="1200" dirty="0" smtClean="0">
                <a:effectLst/>
                <a:latin typeface="+mn-lt"/>
                <a:ea typeface="Calibri"/>
                <a:cs typeface="Times New Roman"/>
              </a:rPr>
              <a:t> i </a:t>
            </a:r>
            <a:r>
              <a:rPr lang="hr-HR" sz="1200" dirty="0" err="1" smtClean="0">
                <a:effectLst/>
                <a:latin typeface="+mn-lt"/>
                <a:ea typeface="Calibri"/>
                <a:cs typeface="Times New Roman"/>
              </a:rPr>
              <a:t>Škriljevo</a:t>
            </a:r>
            <a:endParaRPr lang="hr-HR" sz="1200" dirty="0" smtClean="0">
              <a:effectLst/>
              <a:latin typeface="+mn-lt"/>
              <a:ea typeface="Calibri"/>
              <a:cs typeface="Times New Roman"/>
            </a:endParaRPr>
          </a:p>
          <a:p>
            <a:pPr>
              <a:lnSpc>
                <a:spcPct val="115000"/>
              </a:lnSpc>
              <a:spcBef>
                <a:spcPts val="1000"/>
              </a:spcBef>
              <a:spcAft>
                <a:spcPts val="0"/>
              </a:spcAft>
            </a:pPr>
            <a:r>
              <a:rPr lang="hr-HR" sz="1200" b="1" dirty="0" smtClean="0">
                <a:effectLst/>
                <a:latin typeface="+mn-lt"/>
                <a:ea typeface="Times New Roman"/>
                <a:cs typeface="Times New Roman"/>
              </a:rPr>
              <a:t>Osijek – slavonska metropola</a:t>
            </a:r>
          </a:p>
          <a:p>
            <a:pPr marL="342900" lvl="0" indent="-342900">
              <a:lnSpc>
                <a:spcPct val="115000"/>
              </a:lnSpc>
              <a:spcAft>
                <a:spcPts val="0"/>
              </a:spcAft>
              <a:buFont typeface="Courier New"/>
              <a:buChar char="-"/>
            </a:pPr>
            <a:r>
              <a:rPr lang="hr-HR" sz="1200" dirty="0" smtClean="0">
                <a:effectLst/>
                <a:latin typeface="+mn-lt"/>
                <a:ea typeface="Calibri"/>
                <a:cs typeface="Times New Roman"/>
              </a:rPr>
              <a:t>nastao na desnoj obali Drave na mjestu najlakšeg prijelaza preko rijeke</a:t>
            </a:r>
          </a:p>
          <a:p>
            <a:pPr marL="342900" lvl="0" indent="-342900">
              <a:lnSpc>
                <a:spcPct val="115000"/>
              </a:lnSpc>
              <a:spcAft>
                <a:spcPts val="0"/>
              </a:spcAft>
              <a:buFont typeface="Courier New"/>
              <a:buChar char="-"/>
            </a:pPr>
            <a:r>
              <a:rPr lang="hr-HR" sz="1200" dirty="0" smtClean="0">
                <a:effectLst/>
                <a:latin typeface="+mn-lt"/>
                <a:ea typeface="Calibri"/>
                <a:cs typeface="Times New Roman"/>
              </a:rPr>
              <a:t>lučka funkcija Drave</a:t>
            </a:r>
          </a:p>
          <a:p>
            <a:pPr marL="342900" lvl="0" indent="-342900">
              <a:lnSpc>
                <a:spcPct val="115000"/>
              </a:lnSpc>
              <a:spcAft>
                <a:spcPts val="0"/>
              </a:spcAft>
              <a:buFont typeface="Courier New"/>
              <a:buChar char="-"/>
            </a:pPr>
            <a:r>
              <a:rPr lang="hr-HR" sz="1200" dirty="0" smtClean="0">
                <a:effectLst/>
                <a:latin typeface="+mn-lt"/>
                <a:ea typeface="Calibri"/>
                <a:cs typeface="Times New Roman"/>
              </a:rPr>
              <a:t>na granici Slavonije i Baranje</a:t>
            </a:r>
          </a:p>
          <a:p>
            <a:pPr marL="342900" lvl="0" indent="-342900">
              <a:lnSpc>
                <a:spcPct val="115000"/>
              </a:lnSpc>
              <a:spcAft>
                <a:spcPts val="0"/>
              </a:spcAft>
              <a:buFont typeface="Courier New"/>
              <a:buChar char="-"/>
            </a:pPr>
            <a:r>
              <a:rPr lang="hr-HR" sz="1200" dirty="0" smtClean="0">
                <a:effectLst/>
                <a:latin typeface="+mn-lt"/>
                <a:ea typeface="Calibri"/>
                <a:cs typeface="Times New Roman"/>
              </a:rPr>
              <a:t>rimsko naselje </a:t>
            </a:r>
            <a:r>
              <a:rPr lang="hr-HR" sz="1200" dirty="0" err="1" smtClean="0">
                <a:effectLst/>
                <a:latin typeface="+mn-lt"/>
                <a:ea typeface="Calibri"/>
                <a:cs typeface="Times New Roman"/>
              </a:rPr>
              <a:t>Mursa</a:t>
            </a:r>
            <a:r>
              <a:rPr lang="hr-HR" sz="1200" dirty="0" smtClean="0">
                <a:effectLst/>
                <a:latin typeface="+mn-lt"/>
                <a:ea typeface="Calibri"/>
                <a:cs typeface="Times New Roman"/>
              </a:rPr>
              <a:t> – blizina rimskog limesa na Dunavu</a:t>
            </a:r>
          </a:p>
          <a:p>
            <a:pPr marL="342900" lvl="0" indent="-342900">
              <a:lnSpc>
                <a:spcPct val="115000"/>
              </a:lnSpc>
              <a:spcAft>
                <a:spcPts val="0"/>
              </a:spcAft>
              <a:buFont typeface="Courier New"/>
              <a:buChar char="-"/>
            </a:pPr>
            <a:r>
              <a:rPr lang="hr-HR" sz="1200" dirty="0" smtClean="0">
                <a:effectLst/>
                <a:latin typeface="+mn-lt"/>
                <a:ea typeface="Calibri"/>
                <a:cs typeface="Times New Roman"/>
              </a:rPr>
              <a:t>u 12. st se gradi hrvatsko naselje </a:t>
            </a:r>
            <a:r>
              <a:rPr lang="hr-HR" sz="1200" dirty="0" err="1" smtClean="0">
                <a:effectLst/>
                <a:latin typeface="+mn-lt"/>
                <a:ea typeface="Calibri"/>
                <a:cs typeface="Times New Roman"/>
              </a:rPr>
              <a:t>Osek</a:t>
            </a:r>
            <a:r>
              <a:rPr lang="hr-HR" sz="1200" dirty="0" smtClean="0">
                <a:effectLst/>
                <a:latin typeface="+mn-lt"/>
                <a:ea typeface="Calibri"/>
                <a:cs typeface="Times New Roman"/>
              </a:rPr>
              <a:t> – zapadno od </a:t>
            </a:r>
            <a:r>
              <a:rPr lang="hr-HR" sz="1200" dirty="0" err="1" smtClean="0">
                <a:effectLst/>
                <a:latin typeface="+mn-lt"/>
                <a:ea typeface="Calibri"/>
                <a:cs typeface="Times New Roman"/>
              </a:rPr>
              <a:t>Murse</a:t>
            </a:r>
            <a:r>
              <a:rPr lang="hr-HR" sz="1200" dirty="0" smtClean="0">
                <a:effectLst/>
                <a:latin typeface="+mn-lt"/>
                <a:ea typeface="Calibri"/>
                <a:cs typeface="Times New Roman"/>
              </a:rPr>
              <a:t> – trgovačko i obrtničko središte</a:t>
            </a:r>
          </a:p>
          <a:p>
            <a:pPr marL="342900" lvl="0" indent="-342900">
              <a:lnSpc>
                <a:spcPct val="115000"/>
              </a:lnSpc>
              <a:spcAft>
                <a:spcPts val="0"/>
              </a:spcAft>
              <a:buFont typeface="Courier New"/>
              <a:buChar char="-"/>
            </a:pPr>
            <a:r>
              <a:rPr lang="hr-HR" sz="1200" dirty="0" smtClean="0">
                <a:effectLst/>
                <a:latin typeface="+mn-lt"/>
                <a:ea typeface="Calibri"/>
                <a:cs typeface="Times New Roman"/>
              </a:rPr>
              <a:t>u 16. st ga ruše Osmanlije</a:t>
            </a:r>
          </a:p>
          <a:p>
            <a:pPr marL="342900" lvl="0" indent="-342900">
              <a:lnSpc>
                <a:spcPct val="115000"/>
              </a:lnSpc>
              <a:spcAft>
                <a:spcPts val="0"/>
              </a:spcAft>
              <a:buFont typeface="Courier New"/>
              <a:buChar char="-"/>
            </a:pPr>
            <a:r>
              <a:rPr lang="hr-HR" sz="1200" dirty="0" smtClean="0">
                <a:effectLst/>
                <a:latin typeface="+mn-lt"/>
                <a:ea typeface="Calibri"/>
                <a:cs typeface="Times New Roman"/>
              </a:rPr>
              <a:t>jedan od prvih gradova u Hrvatskoj koji se počinje industrijalizirati (zbog povoljnog prometnog položaja na Dravi)</a:t>
            </a:r>
          </a:p>
          <a:p>
            <a:pPr marL="342900" lvl="0" indent="-342900">
              <a:lnSpc>
                <a:spcPct val="115000"/>
              </a:lnSpc>
              <a:spcAft>
                <a:spcPts val="0"/>
              </a:spcAft>
              <a:buFont typeface="Courier New"/>
              <a:buChar char="-"/>
            </a:pPr>
            <a:r>
              <a:rPr lang="hr-HR" sz="1200" dirty="0" smtClean="0">
                <a:effectLst/>
                <a:latin typeface="+mn-lt"/>
                <a:ea typeface="Calibri"/>
                <a:cs typeface="Times New Roman"/>
              </a:rPr>
              <a:t>nastankom Jugoslavije pa sve do danas ima periferan položaj – sporije se razvija od ostalih </a:t>
            </a:r>
            <a:r>
              <a:rPr lang="hr-HR" sz="1200" dirty="0" err="1" smtClean="0">
                <a:effectLst/>
                <a:latin typeface="+mn-lt"/>
                <a:ea typeface="Calibri"/>
                <a:cs typeface="Times New Roman"/>
              </a:rPr>
              <a:t>makroregionalnih</a:t>
            </a:r>
            <a:r>
              <a:rPr lang="hr-HR" sz="1200" dirty="0" smtClean="0">
                <a:effectLst/>
                <a:latin typeface="+mn-lt"/>
                <a:ea typeface="Calibri"/>
                <a:cs typeface="Times New Roman"/>
              </a:rPr>
              <a:t> središta</a:t>
            </a:r>
          </a:p>
          <a:p>
            <a:pPr marL="342900" lvl="0" indent="-342900">
              <a:lnSpc>
                <a:spcPct val="115000"/>
              </a:lnSpc>
              <a:spcAft>
                <a:spcPts val="1000"/>
              </a:spcAft>
              <a:buFont typeface="Courier New"/>
              <a:buChar char="-"/>
            </a:pPr>
            <a:r>
              <a:rPr lang="hr-HR" sz="1200" dirty="0" smtClean="0">
                <a:effectLst/>
                <a:latin typeface="+mn-lt"/>
                <a:ea typeface="Calibri"/>
                <a:cs typeface="Times New Roman"/>
              </a:rPr>
              <a:t>oko Osijeka nastaju brojna velika sela koja se transformiraju u mješovita naselja – Višnjevac, Tenja, Čepin</a:t>
            </a:r>
          </a:p>
          <a:p>
            <a:pPr marL="342900" lvl="0" indent="-342900">
              <a:lnSpc>
                <a:spcPct val="115000"/>
              </a:lnSpc>
              <a:spcAft>
                <a:spcPts val="1000"/>
              </a:spcAft>
              <a:buFont typeface="Courier New"/>
              <a:buChar char="-"/>
            </a:pPr>
            <a:endParaRPr lang="hr-HR" sz="1200" dirty="0" smtClean="0">
              <a:effectLst/>
              <a:latin typeface="+mn-lt"/>
              <a:ea typeface="Calibri"/>
              <a:cs typeface="Times New Roman"/>
            </a:endParaRPr>
          </a:p>
          <a:p>
            <a:pPr marL="742950" lvl="1" indent="-285750">
              <a:lnSpc>
                <a:spcPct val="115000"/>
              </a:lnSpc>
              <a:spcBef>
                <a:spcPts val="1800"/>
              </a:spcBef>
              <a:spcAft>
                <a:spcPts val="1000"/>
              </a:spcAft>
              <a:buFont typeface="+mj-lt"/>
              <a:buAutoNum type="arabicPeriod"/>
            </a:pPr>
            <a:r>
              <a:rPr lang="hr-HR" sz="1200" b="1" dirty="0" smtClean="0">
                <a:effectLst/>
                <a:latin typeface="+mn-lt"/>
                <a:cs typeface="Times New Roman"/>
              </a:rPr>
              <a:t>Važnost prostornog planiranja</a:t>
            </a:r>
          </a:p>
          <a:p>
            <a:pPr>
              <a:lnSpc>
                <a:spcPct val="115000"/>
              </a:lnSpc>
              <a:spcBef>
                <a:spcPts val="1000"/>
              </a:spcBef>
              <a:spcAft>
                <a:spcPts val="0"/>
              </a:spcAft>
            </a:pPr>
            <a:r>
              <a:rPr lang="hr-HR" sz="1200" b="1" dirty="0" smtClean="0">
                <a:effectLst/>
                <a:latin typeface="+mn-lt"/>
                <a:ea typeface="Times New Roman"/>
                <a:cs typeface="Times New Roman"/>
              </a:rPr>
              <a:t>Prostorno planiranje – uvjet bržeg razvoja</a:t>
            </a:r>
          </a:p>
          <a:p>
            <a:pPr marL="342900" lvl="0" indent="-342900">
              <a:lnSpc>
                <a:spcPct val="115000"/>
              </a:lnSpc>
              <a:spcAft>
                <a:spcPts val="0"/>
              </a:spcAft>
              <a:buFont typeface="Courier New"/>
              <a:buChar char="-"/>
            </a:pPr>
            <a:r>
              <a:rPr lang="hr-HR" sz="1200" dirty="0" smtClean="0">
                <a:effectLst/>
                <a:latin typeface="+mn-lt"/>
                <a:ea typeface="Calibri"/>
                <a:cs typeface="Times New Roman"/>
              </a:rPr>
              <a:t>prostorno planiranje je složen i sveobuhvatan proces planskog razvoja prostora s optimalnim vrednovanjem potencijala pojedinih regija kojima se može predvidjeti, planirati i predodrediti ukupan razvoj</a:t>
            </a:r>
          </a:p>
          <a:p>
            <a:pPr marL="342900" lvl="0" indent="-342900">
              <a:lnSpc>
                <a:spcPct val="115000"/>
              </a:lnSpc>
              <a:spcAft>
                <a:spcPts val="0"/>
              </a:spcAft>
              <a:buFont typeface="Courier New"/>
              <a:buChar char="-"/>
            </a:pPr>
            <a:r>
              <a:rPr lang="hr-HR" sz="1200" dirty="0" smtClean="0">
                <a:effectLst/>
                <a:latin typeface="+mn-lt"/>
                <a:ea typeface="Calibri"/>
                <a:cs typeface="Times New Roman"/>
              </a:rPr>
              <a:t>planskim razvojem nastoje se uskladiti funkcije rada, stanovanja te odmora i rekreacije uz poštivanje ekoloških normi</a:t>
            </a:r>
          </a:p>
          <a:p>
            <a:pPr marL="342900" lvl="0" indent="-342900">
              <a:lnSpc>
                <a:spcPct val="115000"/>
              </a:lnSpc>
              <a:spcAft>
                <a:spcPts val="0"/>
              </a:spcAft>
              <a:buFont typeface="Courier New"/>
              <a:buChar char="-"/>
            </a:pPr>
            <a:r>
              <a:rPr lang="hr-HR" sz="1200" dirty="0" smtClean="0">
                <a:effectLst/>
                <a:latin typeface="+mn-lt"/>
                <a:ea typeface="Calibri"/>
                <a:cs typeface="Times New Roman"/>
              </a:rPr>
              <a:t>funkcije prostornog planiranja:</a:t>
            </a:r>
          </a:p>
          <a:p>
            <a:pPr marL="742950" lvl="1" indent="-285750">
              <a:lnSpc>
                <a:spcPct val="115000"/>
              </a:lnSpc>
              <a:spcAft>
                <a:spcPts val="0"/>
              </a:spcAft>
              <a:buFont typeface="Courier New"/>
              <a:buChar char="-"/>
            </a:pPr>
            <a:r>
              <a:rPr lang="hr-HR" sz="1200" dirty="0" smtClean="0">
                <a:effectLst/>
                <a:latin typeface="+mn-lt"/>
                <a:ea typeface="Calibri"/>
                <a:cs typeface="Times New Roman"/>
              </a:rPr>
              <a:t>ubrzanje gospodarskog razvoja na optimalan način koristeći prirodne resurse</a:t>
            </a:r>
          </a:p>
          <a:p>
            <a:pPr marL="742950" lvl="1" indent="-285750">
              <a:lnSpc>
                <a:spcPct val="115000"/>
              </a:lnSpc>
              <a:spcAft>
                <a:spcPts val="0"/>
              </a:spcAft>
              <a:buFont typeface="Courier New"/>
              <a:buChar char="-"/>
            </a:pPr>
            <a:r>
              <a:rPr lang="hr-HR" sz="1200" dirty="0" smtClean="0">
                <a:effectLst/>
                <a:latin typeface="+mn-lt"/>
                <a:ea typeface="Calibri"/>
                <a:cs typeface="Times New Roman"/>
              </a:rPr>
              <a:t>ujednačen gospodarski razvoj svih dijelova države</a:t>
            </a:r>
          </a:p>
          <a:p>
            <a:pPr marL="342900" lvl="0" indent="-342900">
              <a:lnSpc>
                <a:spcPct val="115000"/>
              </a:lnSpc>
              <a:spcAft>
                <a:spcPts val="0"/>
              </a:spcAft>
              <a:buFont typeface="Courier New"/>
              <a:buChar char="-"/>
            </a:pPr>
            <a:r>
              <a:rPr lang="hr-HR" sz="1200" dirty="0" smtClean="0">
                <a:effectLst/>
                <a:latin typeface="+mn-lt"/>
                <a:ea typeface="Calibri"/>
                <a:cs typeface="Times New Roman"/>
              </a:rPr>
              <a:t>nacionalno prostorno planiranje uključuje sustave nacionalne važnosti – energetski i prometni sustav te gradnja velikih gospodarskih zona</a:t>
            </a:r>
          </a:p>
          <a:p>
            <a:pPr marL="342900" lvl="0" indent="-342900">
              <a:lnSpc>
                <a:spcPct val="115000"/>
              </a:lnSpc>
              <a:spcAft>
                <a:spcPts val="1000"/>
              </a:spcAft>
              <a:buFont typeface="Courier New"/>
              <a:buChar char="-"/>
            </a:pPr>
            <a:r>
              <a:rPr lang="hr-HR" sz="1200" dirty="0" smtClean="0">
                <a:effectLst/>
                <a:latin typeface="+mn-lt"/>
                <a:ea typeface="Calibri"/>
                <a:cs typeface="Times New Roman"/>
              </a:rPr>
              <a:t>na temelju nacionalnog prostornog plana provodi se planiranje na nižim razinama – regionalnoj i lokalnoj te kratkoročno i dugoročno (ne na kraći rok od 5 godina)</a:t>
            </a:r>
          </a:p>
          <a:p>
            <a:pPr>
              <a:lnSpc>
                <a:spcPct val="115000"/>
              </a:lnSpc>
              <a:spcBef>
                <a:spcPts val="1000"/>
              </a:spcBef>
              <a:spcAft>
                <a:spcPts val="0"/>
              </a:spcAft>
            </a:pPr>
            <a:r>
              <a:rPr lang="hr-HR" sz="1200" b="1" dirty="0" smtClean="0">
                <a:effectLst/>
                <a:latin typeface="+mn-lt"/>
                <a:ea typeface="Times New Roman"/>
                <a:cs typeface="Times New Roman"/>
              </a:rPr>
              <a:t>Revitalizacija ruralnih područja</a:t>
            </a:r>
          </a:p>
          <a:p>
            <a:pPr marL="342900" lvl="0" indent="-342900">
              <a:lnSpc>
                <a:spcPct val="115000"/>
              </a:lnSpc>
              <a:spcAft>
                <a:spcPts val="0"/>
              </a:spcAft>
              <a:buFont typeface="Courier New"/>
              <a:buChar char="-"/>
            </a:pPr>
            <a:r>
              <a:rPr lang="hr-HR" sz="1200" dirty="0" smtClean="0">
                <a:effectLst/>
                <a:latin typeface="+mn-lt"/>
                <a:ea typeface="Calibri"/>
                <a:cs typeface="Times New Roman"/>
              </a:rPr>
              <a:t>svrha prostornog planiranja je zaustavljanje iseljavanja seoskog stanovništva (deagrarizacija i deruralizacija)</a:t>
            </a:r>
          </a:p>
          <a:p>
            <a:pPr marL="342900" lvl="0" indent="-342900">
              <a:lnSpc>
                <a:spcPct val="115000"/>
              </a:lnSpc>
              <a:spcAft>
                <a:spcPts val="0"/>
              </a:spcAft>
              <a:buFont typeface="Courier New"/>
              <a:buChar char="-"/>
            </a:pPr>
            <a:r>
              <a:rPr lang="hr-HR" sz="1200" dirty="0" smtClean="0">
                <a:effectLst/>
                <a:latin typeface="+mn-lt"/>
                <a:ea typeface="Calibri"/>
                <a:cs typeface="Times New Roman"/>
              </a:rPr>
              <a:t>prostornim planiranjem država pokušava omogućiti bolji životni standard područjima sa većim iseljavanjem – gorska Hrvatska, Banovina, Kordun, sjeveroistočna Istra, dalmatinsko zaleđe</a:t>
            </a:r>
          </a:p>
          <a:p>
            <a:pPr marL="742950" lvl="1" indent="-285750">
              <a:lnSpc>
                <a:spcPct val="115000"/>
              </a:lnSpc>
              <a:spcAft>
                <a:spcPts val="0"/>
              </a:spcAft>
              <a:buFont typeface="Courier New"/>
              <a:buChar char="-"/>
            </a:pPr>
            <a:r>
              <a:rPr lang="hr-HR" sz="1200" dirty="0" smtClean="0">
                <a:effectLst/>
                <a:latin typeface="+mn-lt"/>
                <a:ea typeface="Calibri"/>
                <a:cs typeface="Times New Roman"/>
              </a:rPr>
              <a:t>orijentacija poljoprivrede na tržišno orijentiranu poljoprivredu (konkurentnu) i izgradnja popratne prometne i komunalne infrastrukture na selu</a:t>
            </a:r>
          </a:p>
          <a:p>
            <a:pPr marL="742950" lvl="1" indent="-285750">
              <a:lnSpc>
                <a:spcPct val="115000"/>
              </a:lnSpc>
              <a:spcAft>
                <a:spcPts val="0"/>
              </a:spcAft>
              <a:buFont typeface="Courier New"/>
              <a:buChar char="-"/>
            </a:pPr>
            <a:r>
              <a:rPr lang="hr-HR" sz="1200" dirty="0" smtClean="0">
                <a:effectLst/>
                <a:latin typeface="+mn-lt"/>
                <a:ea typeface="Calibri"/>
                <a:cs typeface="Times New Roman"/>
              </a:rPr>
              <a:t>zadovoljavanje osnovnih potreba stanovništva za školovanjem, zdravstvenom zaštitom</a:t>
            </a:r>
          </a:p>
          <a:p>
            <a:pPr marL="742950" lvl="1" indent="-285750">
              <a:lnSpc>
                <a:spcPct val="115000"/>
              </a:lnSpc>
              <a:spcAft>
                <a:spcPts val="1000"/>
              </a:spcAft>
              <a:buFont typeface="Courier New"/>
              <a:buChar char="-"/>
            </a:pPr>
            <a:r>
              <a:rPr lang="hr-HR" sz="1200" dirty="0" smtClean="0">
                <a:effectLst/>
                <a:latin typeface="+mn-lt"/>
                <a:ea typeface="Calibri"/>
                <a:cs typeface="Times New Roman"/>
              </a:rPr>
              <a:t>razvoj seoskog turizma</a:t>
            </a:r>
          </a:p>
          <a:p>
            <a:pPr>
              <a:lnSpc>
                <a:spcPct val="115000"/>
              </a:lnSpc>
              <a:spcBef>
                <a:spcPts val="1000"/>
              </a:spcBef>
              <a:spcAft>
                <a:spcPts val="0"/>
              </a:spcAft>
            </a:pPr>
            <a:r>
              <a:rPr lang="hr-HR" sz="1200" b="1" dirty="0" smtClean="0">
                <a:effectLst/>
                <a:latin typeface="+mn-lt"/>
                <a:ea typeface="Times New Roman"/>
                <a:cs typeface="Times New Roman"/>
              </a:rPr>
              <a:t>Revitalizacija otoka</a:t>
            </a:r>
          </a:p>
          <a:p>
            <a:pPr marL="342900" lvl="0" indent="-342900">
              <a:lnSpc>
                <a:spcPct val="115000"/>
              </a:lnSpc>
              <a:spcAft>
                <a:spcPts val="0"/>
              </a:spcAft>
              <a:buFont typeface="Courier New"/>
              <a:buChar char="-"/>
            </a:pPr>
            <a:r>
              <a:rPr lang="hr-HR" sz="1200" dirty="0" smtClean="0">
                <a:effectLst/>
                <a:latin typeface="+mn-lt"/>
                <a:ea typeface="Calibri"/>
                <a:cs typeface="Times New Roman"/>
              </a:rPr>
              <a:t>potrebno je osigurati bolje životne uvijete na otocima te ih bolje prometno povezat s kopnom</a:t>
            </a:r>
          </a:p>
          <a:p>
            <a:pPr marL="342900" lvl="0" indent="-342900">
              <a:lnSpc>
                <a:spcPct val="115000"/>
              </a:lnSpc>
              <a:spcAft>
                <a:spcPts val="0"/>
              </a:spcAft>
              <a:buFont typeface="Courier New"/>
              <a:buChar char="-"/>
            </a:pPr>
            <a:r>
              <a:rPr lang="hr-HR" sz="1200" dirty="0" smtClean="0">
                <a:effectLst/>
                <a:latin typeface="+mn-lt"/>
                <a:ea typeface="Calibri"/>
                <a:cs typeface="Times New Roman"/>
              </a:rPr>
              <a:t>orijentiranost poljoprivrede na autohtone kulture</a:t>
            </a:r>
          </a:p>
          <a:p>
            <a:pPr marL="342900" lvl="0" indent="-342900">
              <a:lnSpc>
                <a:spcPct val="115000"/>
              </a:lnSpc>
              <a:spcAft>
                <a:spcPts val="1000"/>
              </a:spcAft>
              <a:buFont typeface="Courier New"/>
              <a:buChar char="-"/>
            </a:pPr>
            <a:r>
              <a:rPr lang="hr-HR" sz="1200" dirty="0" smtClean="0">
                <a:effectLst/>
                <a:latin typeface="+mn-lt"/>
                <a:ea typeface="Calibri"/>
                <a:cs typeface="Times New Roman"/>
              </a:rPr>
              <a:t>kontrola turizma radi očuvanja okoliša</a:t>
            </a:r>
          </a:p>
          <a:p>
            <a:pPr>
              <a:lnSpc>
                <a:spcPct val="115000"/>
              </a:lnSpc>
              <a:spcBef>
                <a:spcPts val="1000"/>
              </a:spcBef>
              <a:spcAft>
                <a:spcPts val="0"/>
              </a:spcAft>
            </a:pPr>
            <a:r>
              <a:rPr lang="hr-HR" sz="1200" b="1" dirty="0" smtClean="0">
                <a:effectLst/>
                <a:latin typeface="+mn-lt"/>
                <a:ea typeface="Times New Roman"/>
                <a:cs typeface="Times New Roman"/>
              </a:rPr>
              <a:t>Prostori velikih koncentracija stanovništva</a:t>
            </a:r>
          </a:p>
          <a:p>
            <a:pPr marL="342900" lvl="0" indent="-342900">
              <a:lnSpc>
                <a:spcPct val="115000"/>
              </a:lnSpc>
              <a:spcAft>
                <a:spcPts val="0"/>
              </a:spcAft>
              <a:buFont typeface="Courier New"/>
              <a:buChar char="-"/>
            </a:pPr>
            <a:r>
              <a:rPr lang="hr-HR" sz="1200" dirty="0" smtClean="0">
                <a:effectLst/>
                <a:latin typeface="+mn-lt"/>
                <a:ea typeface="Calibri"/>
                <a:cs typeface="Times New Roman"/>
              </a:rPr>
              <a:t>zadaća prostornog planiranja prostora velike koncentracije stanovništva je kontrolirati i zaustaviti neplansko širenje grada prema okolici</a:t>
            </a:r>
          </a:p>
          <a:p>
            <a:pPr marL="342900" lvl="0" indent="-342900">
              <a:lnSpc>
                <a:spcPct val="115000"/>
              </a:lnSpc>
              <a:spcAft>
                <a:spcPts val="0"/>
              </a:spcAft>
              <a:buFont typeface="Courier New"/>
              <a:buChar char="-"/>
            </a:pPr>
            <a:r>
              <a:rPr lang="hr-HR" sz="1200" dirty="0" smtClean="0">
                <a:effectLst/>
                <a:latin typeface="+mn-lt"/>
                <a:ea typeface="Calibri"/>
                <a:cs typeface="Times New Roman"/>
              </a:rPr>
              <a:t>metropolitanska područja u RH:</a:t>
            </a:r>
          </a:p>
          <a:p>
            <a:pPr marL="742950" lvl="1" indent="-285750">
              <a:lnSpc>
                <a:spcPct val="115000"/>
              </a:lnSpc>
              <a:spcAft>
                <a:spcPts val="0"/>
              </a:spcAft>
              <a:buFont typeface="Courier New"/>
              <a:buChar char="-"/>
            </a:pPr>
            <a:r>
              <a:rPr lang="hr-HR" sz="1200" dirty="0" smtClean="0">
                <a:effectLst/>
                <a:latin typeface="+mn-lt"/>
                <a:ea typeface="Calibri"/>
                <a:cs typeface="Times New Roman"/>
              </a:rPr>
              <a:t>Zagreb – Samobor, Zaprešić, Sesvete, Velika Gorica i Dugo Selo</a:t>
            </a:r>
          </a:p>
          <a:p>
            <a:pPr marL="742950" lvl="1" indent="-285750">
              <a:lnSpc>
                <a:spcPct val="115000"/>
              </a:lnSpc>
              <a:spcAft>
                <a:spcPts val="0"/>
              </a:spcAft>
              <a:buFont typeface="Courier New"/>
              <a:buChar char="-"/>
            </a:pPr>
            <a:r>
              <a:rPr lang="hr-HR" sz="1200" dirty="0" smtClean="0">
                <a:effectLst/>
                <a:latin typeface="+mn-lt"/>
                <a:ea typeface="Calibri"/>
                <a:cs typeface="Times New Roman"/>
              </a:rPr>
              <a:t>Split – Trogir, Kaštele, Solin i Omiš</a:t>
            </a:r>
          </a:p>
          <a:p>
            <a:pPr marL="742950" lvl="1" indent="-285750">
              <a:lnSpc>
                <a:spcPct val="115000"/>
              </a:lnSpc>
              <a:spcAft>
                <a:spcPts val="0"/>
              </a:spcAft>
              <a:buFont typeface="Courier New"/>
              <a:buChar char="-"/>
            </a:pPr>
            <a:r>
              <a:rPr lang="hr-HR" sz="1200" dirty="0" smtClean="0">
                <a:effectLst/>
                <a:latin typeface="+mn-lt"/>
                <a:ea typeface="Calibri"/>
                <a:cs typeface="Times New Roman"/>
              </a:rPr>
              <a:t>Rijeka – Lovran, Opatija, Kraljevica, Crikvenica i Omišalj na Krku </a:t>
            </a:r>
          </a:p>
          <a:p>
            <a:pPr marL="742950" lvl="1" indent="-285750">
              <a:lnSpc>
                <a:spcPct val="115000"/>
              </a:lnSpc>
              <a:spcAft>
                <a:spcPts val="0"/>
              </a:spcAft>
              <a:buFont typeface="Courier New"/>
              <a:buChar char="-"/>
            </a:pPr>
            <a:r>
              <a:rPr lang="hr-HR" sz="1200" dirty="0" smtClean="0">
                <a:effectLst/>
                <a:latin typeface="+mn-lt"/>
                <a:ea typeface="Calibri"/>
                <a:cs typeface="Times New Roman"/>
              </a:rPr>
              <a:t>Osijek – Belje, Darda, Višnjevac i </a:t>
            </a:r>
            <a:r>
              <a:rPr lang="hr-HR" sz="1200" dirty="0" err="1" smtClean="0">
                <a:effectLst/>
                <a:latin typeface="+mn-lt"/>
                <a:ea typeface="Calibri"/>
                <a:cs typeface="Times New Roman"/>
              </a:rPr>
              <a:t>Josipovac</a:t>
            </a:r>
            <a:endParaRPr lang="hr-HR" sz="1200" dirty="0" smtClean="0">
              <a:effectLst/>
              <a:latin typeface="+mn-lt"/>
              <a:ea typeface="Calibri"/>
              <a:cs typeface="Times New Roman"/>
            </a:endParaRPr>
          </a:p>
          <a:p>
            <a:pPr marL="342900" lvl="0" indent="-342900">
              <a:lnSpc>
                <a:spcPct val="115000"/>
              </a:lnSpc>
              <a:spcAft>
                <a:spcPts val="0"/>
              </a:spcAft>
              <a:buFont typeface="Courier New"/>
              <a:buChar char="-"/>
            </a:pPr>
            <a:r>
              <a:rPr lang="hr-HR" sz="1200" dirty="0" smtClean="0">
                <a:effectLst/>
                <a:latin typeface="+mn-lt"/>
                <a:ea typeface="Calibri"/>
                <a:cs typeface="Times New Roman"/>
              </a:rPr>
              <a:t>gradske koncentracije:</a:t>
            </a:r>
          </a:p>
          <a:p>
            <a:pPr marL="742950" lvl="1" indent="-285750">
              <a:lnSpc>
                <a:spcPct val="115000"/>
              </a:lnSpc>
              <a:spcAft>
                <a:spcPts val="0"/>
              </a:spcAft>
              <a:buFont typeface="Courier New"/>
              <a:buChar char="-"/>
            </a:pPr>
            <a:r>
              <a:rPr lang="hr-HR" sz="1200" dirty="0" smtClean="0">
                <a:effectLst/>
                <a:latin typeface="+mn-lt"/>
                <a:ea typeface="Calibri"/>
                <a:cs typeface="Times New Roman"/>
              </a:rPr>
              <a:t>Varaždin – Čakovec</a:t>
            </a:r>
          </a:p>
          <a:p>
            <a:pPr marL="742950" lvl="1" indent="-285750">
              <a:lnSpc>
                <a:spcPct val="115000"/>
              </a:lnSpc>
              <a:spcAft>
                <a:spcPts val="0"/>
              </a:spcAft>
              <a:buFont typeface="Courier New"/>
              <a:buChar char="-"/>
            </a:pPr>
            <a:r>
              <a:rPr lang="hr-HR" sz="1200" dirty="0" smtClean="0">
                <a:effectLst/>
                <a:latin typeface="+mn-lt"/>
                <a:ea typeface="Calibri"/>
                <a:cs typeface="Times New Roman"/>
              </a:rPr>
              <a:t>Vukovar – Vinkovci</a:t>
            </a:r>
          </a:p>
          <a:p>
            <a:pPr marL="742950" lvl="1" indent="-285750">
              <a:lnSpc>
                <a:spcPct val="115000"/>
              </a:lnSpc>
              <a:spcAft>
                <a:spcPts val="0"/>
              </a:spcAft>
              <a:buFont typeface="Courier New"/>
              <a:buChar char="-"/>
            </a:pPr>
            <a:r>
              <a:rPr lang="hr-HR" sz="1200" dirty="0" smtClean="0">
                <a:effectLst/>
                <a:latin typeface="+mn-lt"/>
                <a:ea typeface="Calibri"/>
                <a:cs typeface="Times New Roman"/>
              </a:rPr>
              <a:t>Sisak – Petrinja</a:t>
            </a:r>
          </a:p>
          <a:p>
            <a:pPr marL="742950" lvl="1" indent="-285750">
              <a:lnSpc>
                <a:spcPct val="115000"/>
              </a:lnSpc>
              <a:spcAft>
                <a:spcPts val="1000"/>
              </a:spcAft>
              <a:buFont typeface="Courier New"/>
              <a:buChar char="-"/>
            </a:pPr>
            <a:r>
              <a:rPr lang="hr-HR" sz="1200" dirty="0" smtClean="0">
                <a:effectLst/>
                <a:latin typeface="+mn-lt"/>
                <a:ea typeface="Calibri"/>
                <a:cs typeface="Times New Roman"/>
              </a:rPr>
              <a:t>Karlovac – Duga Resa</a:t>
            </a:r>
          </a:p>
        </p:txBody>
      </p:sp>
      <p:sp>
        <p:nvSpPr>
          <p:cNvPr id="33796" name="Rezervirano mjesto broja slajd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E790BDE3-F717-461D-B389-D07E52634F62}" type="slidenum">
              <a:rPr lang="hr-HR" altLang="sr-Latn-RS" smtClean="0"/>
              <a:pPr eaLnBrk="1" hangingPunct="1"/>
              <a:t>8</a:t>
            </a:fld>
            <a:endParaRPr lang="hr-HR" altLang="sr-Latn-R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zervirano mjesto slike slajd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Rezervirano mjesto bilježaka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742950" lvl="1" indent="-285750">
              <a:lnSpc>
                <a:spcPct val="115000"/>
              </a:lnSpc>
              <a:spcBef>
                <a:spcPts val="1800"/>
              </a:spcBef>
              <a:spcAft>
                <a:spcPts val="1000"/>
              </a:spcAft>
              <a:buFont typeface="+mj-lt"/>
              <a:buAutoNum type="arabicPeriod"/>
            </a:pPr>
            <a:r>
              <a:rPr lang="hr-HR" sz="1200" b="1" dirty="0" smtClean="0">
                <a:effectLst/>
                <a:latin typeface="+mn-lt"/>
                <a:cs typeface="Times New Roman"/>
              </a:rPr>
              <a:t>Razvoj urbane mreže</a:t>
            </a:r>
          </a:p>
          <a:p>
            <a:pPr marL="342900" lvl="0" indent="-342900">
              <a:lnSpc>
                <a:spcPct val="115000"/>
              </a:lnSpc>
              <a:spcAft>
                <a:spcPts val="0"/>
              </a:spcAft>
              <a:buFont typeface="Courier New"/>
              <a:buChar char="-"/>
            </a:pPr>
            <a:r>
              <a:rPr lang="hr-HR" sz="1200" dirty="0" smtClean="0">
                <a:effectLst/>
                <a:latin typeface="+mn-lt"/>
                <a:ea typeface="Calibri"/>
                <a:cs typeface="Times New Roman"/>
              </a:rPr>
              <a:t>gradovi su veća, gusto naseljena područja čije se stanovništvo bavi pretežno sekundarnim i tercijarnim djelatnostima</a:t>
            </a:r>
          </a:p>
          <a:p>
            <a:pPr marL="342900" lvl="0" indent="-342900">
              <a:lnSpc>
                <a:spcPct val="115000"/>
              </a:lnSpc>
              <a:spcAft>
                <a:spcPts val="1000"/>
              </a:spcAft>
              <a:buFont typeface="Courier New"/>
              <a:buChar char="-"/>
            </a:pPr>
            <a:r>
              <a:rPr lang="hr-HR" sz="1200" dirty="0" smtClean="0">
                <a:effectLst/>
                <a:latin typeface="+mn-lt"/>
                <a:ea typeface="Calibri"/>
                <a:cs typeface="Times New Roman"/>
              </a:rPr>
              <a:t>gradovi su novijeg postanka od sela (jer se sekundarne i tercijarne djelatnosti javljaju kasnije u povijesti)</a:t>
            </a:r>
          </a:p>
          <a:p>
            <a:pPr>
              <a:lnSpc>
                <a:spcPct val="115000"/>
              </a:lnSpc>
              <a:spcBef>
                <a:spcPts val="1000"/>
              </a:spcBef>
              <a:spcAft>
                <a:spcPts val="0"/>
              </a:spcAft>
            </a:pPr>
            <a:r>
              <a:rPr lang="hr-HR" sz="1200" b="1" dirty="0" smtClean="0">
                <a:effectLst/>
                <a:latin typeface="+mn-lt"/>
                <a:ea typeface="Times New Roman"/>
                <a:cs typeface="Times New Roman"/>
              </a:rPr>
              <a:t>Antička urbana mreža</a:t>
            </a:r>
          </a:p>
          <a:p>
            <a:pPr marL="342900" lvl="0" indent="-342900">
              <a:lnSpc>
                <a:spcPct val="115000"/>
              </a:lnSpc>
              <a:spcAft>
                <a:spcPts val="0"/>
              </a:spcAft>
              <a:buFont typeface="Courier New"/>
              <a:buChar char="-"/>
            </a:pPr>
            <a:r>
              <a:rPr lang="hr-HR" sz="1200" dirty="0" smtClean="0">
                <a:effectLst/>
                <a:latin typeface="+mn-lt"/>
                <a:ea typeface="Calibri"/>
                <a:cs typeface="Times New Roman"/>
              </a:rPr>
              <a:t>prvi gradovi na području Hrvatske izgrađeni su u antičko doba</a:t>
            </a:r>
          </a:p>
          <a:p>
            <a:pPr marL="342900" lvl="0" indent="-342900">
              <a:lnSpc>
                <a:spcPct val="115000"/>
              </a:lnSpc>
              <a:spcAft>
                <a:spcPts val="0"/>
              </a:spcAft>
              <a:buFont typeface="Courier New"/>
              <a:buChar char="-"/>
            </a:pPr>
            <a:r>
              <a:rPr lang="hr-HR" sz="1200" dirty="0" smtClean="0">
                <a:effectLst/>
                <a:latin typeface="+mn-lt"/>
                <a:ea typeface="Calibri"/>
                <a:cs typeface="Times New Roman"/>
              </a:rPr>
              <a:t>najprije je urbanizirana Dalmacija – grčka kolonizacija prije 2000 do 3000 godina – </a:t>
            </a:r>
            <a:r>
              <a:rPr lang="hr-HR" sz="1200" dirty="0" err="1" smtClean="0">
                <a:effectLst/>
                <a:latin typeface="+mn-lt"/>
                <a:ea typeface="Calibri"/>
                <a:cs typeface="Times New Roman"/>
              </a:rPr>
              <a:t>Issa</a:t>
            </a:r>
            <a:r>
              <a:rPr lang="hr-HR" sz="1200" dirty="0" smtClean="0">
                <a:effectLst/>
                <a:latin typeface="+mn-lt"/>
                <a:ea typeface="Calibri"/>
                <a:cs typeface="Times New Roman"/>
              </a:rPr>
              <a:t> na Visu, </a:t>
            </a:r>
            <a:r>
              <a:rPr lang="hr-HR" sz="1200" dirty="0" err="1" smtClean="0">
                <a:effectLst/>
                <a:latin typeface="+mn-lt"/>
                <a:ea typeface="Calibri"/>
                <a:cs typeface="Times New Roman"/>
              </a:rPr>
              <a:t>Pharos</a:t>
            </a:r>
            <a:r>
              <a:rPr lang="hr-HR" sz="1200" dirty="0" smtClean="0">
                <a:effectLst/>
                <a:latin typeface="+mn-lt"/>
                <a:ea typeface="Calibri"/>
                <a:cs typeface="Times New Roman"/>
              </a:rPr>
              <a:t> (Stari Grad) na Hvaru, </a:t>
            </a:r>
            <a:r>
              <a:rPr lang="hr-HR" sz="1200" dirty="0" err="1" smtClean="0">
                <a:effectLst/>
                <a:latin typeface="+mn-lt"/>
                <a:ea typeface="Calibri"/>
                <a:cs typeface="Times New Roman"/>
              </a:rPr>
              <a:t>Tragurij</a:t>
            </a:r>
            <a:r>
              <a:rPr lang="hr-HR" sz="1200" dirty="0" smtClean="0">
                <a:effectLst/>
                <a:latin typeface="+mn-lt"/>
                <a:ea typeface="Calibri"/>
                <a:cs typeface="Times New Roman"/>
              </a:rPr>
              <a:t> (Trogir), </a:t>
            </a:r>
            <a:r>
              <a:rPr lang="hr-HR" sz="1200" dirty="0" err="1" smtClean="0">
                <a:effectLst/>
                <a:latin typeface="+mn-lt"/>
                <a:ea typeface="Calibri"/>
                <a:cs typeface="Times New Roman"/>
              </a:rPr>
              <a:t>Epetij</a:t>
            </a:r>
            <a:r>
              <a:rPr lang="hr-HR" sz="1200" dirty="0" smtClean="0">
                <a:effectLst/>
                <a:latin typeface="+mn-lt"/>
                <a:ea typeface="Calibri"/>
                <a:cs typeface="Times New Roman"/>
              </a:rPr>
              <a:t> (Stobreč)</a:t>
            </a:r>
          </a:p>
          <a:p>
            <a:pPr marL="342900" lvl="0" indent="-342900">
              <a:lnSpc>
                <a:spcPct val="115000"/>
              </a:lnSpc>
              <a:spcAft>
                <a:spcPts val="0"/>
              </a:spcAft>
              <a:buFont typeface="Courier New"/>
              <a:buChar char="-"/>
            </a:pPr>
            <a:r>
              <a:rPr lang="hr-HR" sz="1200" dirty="0" err="1" smtClean="0">
                <a:effectLst/>
                <a:latin typeface="+mn-lt"/>
                <a:ea typeface="Calibri"/>
                <a:cs typeface="Times New Roman"/>
              </a:rPr>
              <a:t>Delimati</a:t>
            </a:r>
            <a:r>
              <a:rPr lang="hr-HR" sz="1200" dirty="0" smtClean="0">
                <a:effectLst/>
                <a:latin typeface="+mn-lt"/>
                <a:ea typeface="Calibri"/>
                <a:cs typeface="Times New Roman"/>
              </a:rPr>
              <a:t> – Salona (Solin)</a:t>
            </a:r>
          </a:p>
          <a:p>
            <a:pPr marL="342900" lvl="0" indent="-342900">
              <a:lnSpc>
                <a:spcPct val="115000"/>
              </a:lnSpc>
              <a:spcAft>
                <a:spcPts val="0"/>
              </a:spcAft>
              <a:buFont typeface="Courier New"/>
              <a:buChar char="-"/>
            </a:pPr>
            <a:r>
              <a:rPr lang="hr-HR" sz="1200" dirty="0" smtClean="0">
                <a:effectLst/>
                <a:latin typeface="+mn-lt"/>
                <a:ea typeface="Calibri"/>
                <a:cs typeface="Times New Roman"/>
              </a:rPr>
              <a:t>kasnije dolaze Rimljani koji grade većinu gradova na obali</a:t>
            </a:r>
          </a:p>
          <a:p>
            <a:pPr marL="342900" lvl="0" indent="-342900">
              <a:lnSpc>
                <a:spcPct val="115000"/>
              </a:lnSpc>
              <a:spcAft>
                <a:spcPts val="0"/>
              </a:spcAft>
              <a:buFont typeface="Courier New"/>
              <a:buChar char="-"/>
            </a:pPr>
            <a:r>
              <a:rPr lang="hr-HR" sz="1200" dirty="0" smtClean="0">
                <a:effectLst/>
                <a:latin typeface="+mn-lt"/>
                <a:ea typeface="Calibri"/>
                <a:cs typeface="Times New Roman"/>
              </a:rPr>
              <a:t>slabije je bio urbaniziran kontinentalni dio radi žešćeg otpora Ilira</a:t>
            </a:r>
          </a:p>
          <a:p>
            <a:pPr marL="342900" lvl="0" indent="-342900">
              <a:lnSpc>
                <a:spcPct val="115000"/>
              </a:lnSpc>
              <a:spcAft>
                <a:spcPts val="1000"/>
              </a:spcAft>
              <a:buFont typeface="Courier New"/>
              <a:buChar char="-"/>
            </a:pPr>
            <a:r>
              <a:rPr lang="hr-HR" sz="1200" dirty="0" smtClean="0">
                <a:effectLst/>
                <a:latin typeface="+mn-lt"/>
                <a:ea typeface="Calibri"/>
                <a:cs typeface="Times New Roman"/>
              </a:rPr>
              <a:t>Rimljani grade </a:t>
            </a:r>
            <a:r>
              <a:rPr lang="hr-HR" sz="1200" dirty="0" err="1" smtClean="0">
                <a:effectLst/>
                <a:latin typeface="+mn-lt"/>
                <a:ea typeface="Calibri"/>
                <a:cs typeface="Times New Roman"/>
              </a:rPr>
              <a:t>Sisciu</a:t>
            </a:r>
            <a:r>
              <a:rPr lang="hr-HR" sz="1200" dirty="0" smtClean="0">
                <a:effectLst/>
                <a:latin typeface="+mn-lt"/>
                <a:ea typeface="Calibri"/>
                <a:cs typeface="Times New Roman"/>
              </a:rPr>
              <a:t> (Sisak) – najvažniji grad u provinciji Panoniji i Salona u provinciji Dalmaciji</a:t>
            </a:r>
          </a:p>
          <a:p>
            <a:pPr>
              <a:lnSpc>
                <a:spcPct val="115000"/>
              </a:lnSpc>
              <a:spcBef>
                <a:spcPts val="1000"/>
              </a:spcBef>
              <a:spcAft>
                <a:spcPts val="0"/>
              </a:spcAft>
            </a:pPr>
            <a:r>
              <a:rPr lang="hr-HR" sz="1200" b="1" dirty="0" smtClean="0">
                <a:effectLst/>
                <a:latin typeface="+mn-lt"/>
                <a:ea typeface="Times New Roman"/>
                <a:cs typeface="Times New Roman"/>
              </a:rPr>
              <a:t>Srednjovjekovna urbanizacija</a:t>
            </a:r>
          </a:p>
          <a:p>
            <a:pPr marL="342900" lvl="0" indent="-342900">
              <a:lnSpc>
                <a:spcPct val="115000"/>
              </a:lnSpc>
              <a:spcAft>
                <a:spcPts val="0"/>
              </a:spcAft>
              <a:buFont typeface="Courier New"/>
              <a:buChar char="-"/>
            </a:pPr>
            <a:r>
              <a:rPr lang="hr-HR" sz="1200" dirty="0" smtClean="0">
                <a:effectLst/>
                <a:latin typeface="+mn-lt"/>
                <a:ea typeface="Calibri"/>
                <a:cs typeface="Times New Roman"/>
              </a:rPr>
              <a:t>propadaju rimski gradovi i jača ruralizacija</a:t>
            </a:r>
          </a:p>
          <a:p>
            <a:pPr marL="342900" lvl="0" indent="-342900">
              <a:lnSpc>
                <a:spcPct val="115000"/>
              </a:lnSpc>
              <a:spcAft>
                <a:spcPts val="0"/>
              </a:spcAft>
              <a:buFont typeface="Courier New"/>
              <a:buChar char="-"/>
            </a:pPr>
            <a:r>
              <a:rPr lang="hr-HR" sz="1200" dirty="0" smtClean="0">
                <a:effectLst/>
                <a:latin typeface="+mn-lt"/>
                <a:ea typeface="Calibri"/>
                <a:cs typeface="Times New Roman"/>
              </a:rPr>
              <a:t>srednji vijek nije pogodan za nastanak gradova radi nepostojanja država, nesigurnosti i feudalne anarhije</a:t>
            </a:r>
          </a:p>
          <a:p>
            <a:pPr marL="342900" lvl="0" indent="-342900">
              <a:lnSpc>
                <a:spcPct val="115000"/>
              </a:lnSpc>
              <a:spcAft>
                <a:spcPts val="0"/>
              </a:spcAft>
              <a:buFont typeface="Courier New"/>
              <a:buChar char="-"/>
            </a:pPr>
            <a:r>
              <a:rPr lang="hr-HR" sz="1200" dirty="0" smtClean="0">
                <a:effectLst/>
                <a:latin typeface="+mn-lt"/>
                <a:ea typeface="Calibri"/>
                <a:cs typeface="Times New Roman"/>
              </a:rPr>
              <a:t>provale barbara sa istoka, velike seobe naroda u 7. st – na hrvatski prostor dolazi slavensko stanovništvo koje nema urbane tradicije</a:t>
            </a:r>
          </a:p>
          <a:p>
            <a:pPr marL="342900" lvl="0" indent="-342900">
              <a:lnSpc>
                <a:spcPct val="115000"/>
              </a:lnSpc>
              <a:spcAft>
                <a:spcPts val="0"/>
              </a:spcAft>
              <a:buFont typeface="Courier New"/>
              <a:buChar char="-"/>
            </a:pPr>
            <a:r>
              <a:rPr lang="hr-HR" sz="1200" dirty="0" smtClean="0">
                <a:effectLst/>
                <a:latin typeface="+mn-lt"/>
                <a:ea typeface="Calibri"/>
                <a:cs typeface="Times New Roman"/>
              </a:rPr>
              <a:t>s pojavom kršćanstva na ovim krajevima dolazi do srednjovjekovne urbanizacije – mreža biskupskih i nadbiskupskih centara</a:t>
            </a:r>
          </a:p>
          <a:p>
            <a:pPr marL="342900" lvl="0" indent="-342900">
              <a:lnSpc>
                <a:spcPct val="115000"/>
              </a:lnSpc>
              <a:spcAft>
                <a:spcPts val="0"/>
              </a:spcAft>
              <a:buFont typeface="Courier New"/>
              <a:buChar char="-"/>
            </a:pPr>
            <a:r>
              <a:rPr lang="hr-HR" sz="1200" dirty="0" smtClean="0">
                <a:effectLst/>
                <a:latin typeface="+mn-lt"/>
                <a:ea typeface="Calibri"/>
                <a:cs typeface="Times New Roman"/>
              </a:rPr>
              <a:t>samostani i burgovi – jezgre nove urbane mreže</a:t>
            </a:r>
          </a:p>
          <a:p>
            <a:pPr marL="342900" lvl="0" indent="-342900">
              <a:lnSpc>
                <a:spcPct val="115000"/>
              </a:lnSpc>
              <a:spcAft>
                <a:spcPts val="0"/>
              </a:spcAft>
              <a:buFont typeface="Courier New"/>
              <a:buChar char="-"/>
            </a:pPr>
            <a:r>
              <a:rPr lang="hr-HR" sz="1200" dirty="0" smtClean="0">
                <a:effectLst/>
                <a:latin typeface="+mn-lt"/>
                <a:ea typeface="Calibri"/>
                <a:cs typeface="Times New Roman"/>
              </a:rPr>
              <a:t>nastaju mnogi gradovi, posebno u panonskoj Hrvatskoj – neki od njih postaju slobodni kraljevski gradovi</a:t>
            </a:r>
          </a:p>
          <a:p>
            <a:pPr marL="342900" lvl="0" indent="-342900">
              <a:lnSpc>
                <a:spcPct val="115000"/>
              </a:lnSpc>
              <a:spcAft>
                <a:spcPts val="0"/>
              </a:spcAft>
              <a:buFont typeface="Courier New"/>
              <a:buChar char="-"/>
            </a:pPr>
            <a:r>
              <a:rPr lang="hr-HR" sz="1200" dirty="0" smtClean="0">
                <a:effectLst/>
                <a:latin typeface="+mn-lt"/>
                <a:ea typeface="Calibri"/>
                <a:cs typeface="Times New Roman"/>
              </a:rPr>
              <a:t>srednjovjekovni gradovi su imali nepravilnu strukturu, krivudave ulice i bez osnovne infrastrukture te sa malim brojem stanovnika</a:t>
            </a:r>
          </a:p>
          <a:p>
            <a:pPr marL="342900" lvl="0" indent="-342900">
              <a:lnSpc>
                <a:spcPct val="115000"/>
              </a:lnSpc>
              <a:spcAft>
                <a:spcPts val="1000"/>
              </a:spcAft>
              <a:buFont typeface="Courier New"/>
              <a:buChar char="-"/>
            </a:pPr>
            <a:r>
              <a:rPr lang="hr-HR" sz="1200" dirty="0" smtClean="0">
                <a:effectLst/>
                <a:latin typeface="+mn-lt"/>
                <a:ea typeface="Calibri"/>
                <a:cs typeface="Times New Roman"/>
              </a:rPr>
              <a:t>uz burgove i samostane nastaju sajmišta</a:t>
            </a:r>
          </a:p>
          <a:p>
            <a:pPr>
              <a:lnSpc>
                <a:spcPct val="115000"/>
              </a:lnSpc>
              <a:spcBef>
                <a:spcPts val="1000"/>
              </a:spcBef>
              <a:spcAft>
                <a:spcPts val="0"/>
              </a:spcAft>
            </a:pPr>
            <a:r>
              <a:rPr lang="hr-HR" sz="1200" b="1" dirty="0" smtClean="0">
                <a:effectLst/>
                <a:latin typeface="+mn-lt"/>
                <a:ea typeface="Times New Roman"/>
                <a:cs typeface="Times New Roman"/>
              </a:rPr>
              <a:t>Industrija – poticaj razvoju gradova</a:t>
            </a:r>
          </a:p>
          <a:p>
            <a:pPr marL="342900" lvl="0" indent="-342900">
              <a:lnSpc>
                <a:spcPct val="115000"/>
              </a:lnSpc>
              <a:spcAft>
                <a:spcPts val="0"/>
              </a:spcAft>
              <a:buFont typeface="Courier New"/>
              <a:buChar char="-"/>
            </a:pPr>
            <a:r>
              <a:rPr lang="hr-HR" sz="1200" dirty="0" smtClean="0">
                <a:effectLst/>
                <a:latin typeface="+mn-lt"/>
                <a:ea typeface="Calibri"/>
                <a:cs typeface="Times New Roman"/>
              </a:rPr>
              <a:t>veliku ulogu u nastanku modernih industrijskih gradova imala je </a:t>
            </a:r>
            <a:r>
              <a:rPr lang="hr-HR" sz="1200" b="1" dirty="0" smtClean="0">
                <a:effectLst/>
                <a:latin typeface="+mn-lt"/>
                <a:ea typeface="Calibri"/>
                <a:cs typeface="Times New Roman"/>
              </a:rPr>
              <a:t>željeznica</a:t>
            </a:r>
            <a:endParaRPr lang="hr-HR" sz="1200" dirty="0" smtClean="0">
              <a:effectLst/>
              <a:latin typeface="+mn-lt"/>
              <a:ea typeface="Calibri"/>
              <a:cs typeface="Times New Roman"/>
            </a:endParaRPr>
          </a:p>
          <a:p>
            <a:pPr marL="342900" lvl="0" indent="-342900">
              <a:lnSpc>
                <a:spcPct val="115000"/>
              </a:lnSpc>
              <a:spcAft>
                <a:spcPts val="0"/>
              </a:spcAft>
              <a:buFont typeface="Courier New"/>
              <a:buChar char="-"/>
            </a:pPr>
            <a:r>
              <a:rPr lang="hr-HR" sz="1200" dirty="0" smtClean="0">
                <a:effectLst/>
                <a:latin typeface="+mn-lt"/>
                <a:ea typeface="Calibri"/>
                <a:cs typeface="Times New Roman"/>
              </a:rPr>
              <a:t>industrijski gradovi naglo rastu površinom i brojem stanovnika – grade se tvornice i skladišta</a:t>
            </a:r>
          </a:p>
          <a:p>
            <a:pPr marL="342900" lvl="0" indent="-342900">
              <a:lnSpc>
                <a:spcPct val="115000"/>
              </a:lnSpc>
              <a:spcAft>
                <a:spcPts val="0"/>
              </a:spcAft>
              <a:buFont typeface="Courier New"/>
              <a:buChar char="-"/>
            </a:pPr>
            <a:r>
              <a:rPr lang="hr-HR" sz="1200" dirty="0" smtClean="0">
                <a:effectLst/>
                <a:latin typeface="+mn-lt"/>
                <a:ea typeface="Calibri"/>
                <a:cs typeface="Times New Roman"/>
              </a:rPr>
              <a:t>u industrijskom razdoblju stvorena je današnja mreža gradova u Hrvatskoj – 128 gradova</a:t>
            </a:r>
          </a:p>
          <a:p>
            <a:pPr marL="228600">
              <a:lnSpc>
                <a:spcPct val="115000"/>
              </a:lnSpc>
              <a:spcAft>
                <a:spcPts val="0"/>
              </a:spcAft>
            </a:pPr>
            <a:r>
              <a:rPr lang="hr-HR" sz="1200" dirty="0" smtClean="0">
                <a:effectLst/>
                <a:latin typeface="+mn-lt"/>
                <a:ea typeface="Calibri"/>
                <a:cs typeface="Times New Roman"/>
              </a:rPr>
              <a:t> </a:t>
            </a:r>
          </a:p>
          <a:p>
            <a:pPr marL="342900" lvl="0" indent="-342900">
              <a:lnSpc>
                <a:spcPct val="115000"/>
              </a:lnSpc>
              <a:spcAft>
                <a:spcPts val="0"/>
              </a:spcAft>
              <a:buFont typeface="Courier New"/>
              <a:buChar char="-"/>
            </a:pPr>
            <a:r>
              <a:rPr lang="hr-HR" sz="1200" dirty="0" smtClean="0">
                <a:effectLst/>
                <a:latin typeface="+mn-lt"/>
                <a:ea typeface="Calibri"/>
                <a:cs typeface="Times New Roman"/>
              </a:rPr>
              <a:t>status grada određuje se ustavom i zakonom</a:t>
            </a:r>
          </a:p>
          <a:p>
            <a:pPr marL="342900" lvl="0" indent="-342900">
              <a:lnSpc>
                <a:spcPct val="115000"/>
              </a:lnSpc>
              <a:spcAft>
                <a:spcPts val="0"/>
              </a:spcAft>
              <a:buFont typeface="Courier New"/>
              <a:buChar char="-"/>
            </a:pPr>
            <a:r>
              <a:rPr lang="hr-HR" sz="1200" dirty="0" smtClean="0">
                <a:effectLst/>
                <a:latin typeface="+mn-lt"/>
                <a:ea typeface="Calibri"/>
                <a:cs typeface="Times New Roman"/>
              </a:rPr>
              <a:t>kriterij određivanja grada u RH:</a:t>
            </a:r>
          </a:p>
          <a:p>
            <a:pPr marL="742950" lvl="1" indent="-285750">
              <a:lnSpc>
                <a:spcPct val="115000"/>
              </a:lnSpc>
              <a:spcAft>
                <a:spcPts val="0"/>
              </a:spcAft>
              <a:buFont typeface="Courier New"/>
              <a:buChar char="-"/>
            </a:pPr>
            <a:r>
              <a:rPr lang="hr-HR" sz="1200" dirty="0" smtClean="0">
                <a:effectLst/>
                <a:latin typeface="+mn-lt"/>
                <a:ea typeface="Calibri"/>
                <a:cs typeface="Times New Roman"/>
              </a:rPr>
              <a:t>broj stanovnika</a:t>
            </a:r>
          </a:p>
          <a:p>
            <a:pPr marL="742950" lvl="1" indent="-285750">
              <a:lnSpc>
                <a:spcPct val="115000"/>
              </a:lnSpc>
              <a:spcAft>
                <a:spcPts val="0"/>
              </a:spcAft>
              <a:buFont typeface="Courier New"/>
              <a:buChar char="-"/>
            </a:pPr>
            <a:r>
              <a:rPr lang="hr-HR" sz="1200" dirty="0" smtClean="0">
                <a:effectLst/>
                <a:latin typeface="+mn-lt"/>
                <a:ea typeface="Calibri"/>
                <a:cs typeface="Times New Roman"/>
              </a:rPr>
              <a:t>urbana tradicija i fizionomija naselja</a:t>
            </a:r>
          </a:p>
          <a:p>
            <a:pPr marL="742950" lvl="1" indent="-285750">
              <a:lnSpc>
                <a:spcPct val="115000"/>
              </a:lnSpc>
              <a:spcAft>
                <a:spcPts val="0"/>
              </a:spcAft>
              <a:buFont typeface="Courier New"/>
              <a:buChar char="-"/>
            </a:pPr>
            <a:r>
              <a:rPr lang="hr-HR" sz="1200" dirty="0" smtClean="0">
                <a:effectLst/>
                <a:latin typeface="+mn-lt"/>
                <a:ea typeface="Calibri"/>
                <a:cs typeface="Times New Roman"/>
              </a:rPr>
              <a:t>udio stanovnika zaposlenih van primarnih djelatnosti</a:t>
            </a:r>
          </a:p>
          <a:p>
            <a:pPr marL="342900" lvl="0" indent="-342900">
              <a:lnSpc>
                <a:spcPct val="115000"/>
              </a:lnSpc>
              <a:spcAft>
                <a:spcPts val="0"/>
              </a:spcAft>
              <a:buFont typeface="Courier New"/>
              <a:buChar char="-"/>
            </a:pPr>
            <a:r>
              <a:rPr lang="hr-HR" sz="1200" dirty="0" smtClean="0">
                <a:effectLst/>
                <a:latin typeface="+mn-lt"/>
                <a:ea typeface="Calibri"/>
                <a:cs typeface="Times New Roman"/>
              </a:rPr>
              <a:t>pri određivanju statusa grada u obzir se uzimaju povijesne i prirodne okolnosti, specifičnost prostora i suvremeni trendovi razvoja gradova</a:t>
            </a:r>
          </a:p>
          <a:p>
            <a:pPr marL="342900" lvl="0" indent="-342900">
              <a:lnSpc>
                <a:spcPct val="115000"/>
              </a:lnSpc>
              <a:spcAft>
                <a:spcPts val="1000"/>
              </a:spcAft>
              <a:buFont typeface="Courier New"/>
              <a:buChar char="-"/>
            </a:pPr>
            <a:r>
              <a:rPr lang="hr-HR" sz="1200" dirty="0" smtClean="0">
                <a:effectLst/>
                <a:latin typeface="+mn-lt"/>
                <a:ea typeface="Calibri"/>
                <a:cs typeface="Times New Roman"/>
              </a:rPr>
              <a:t>u Hrvatskoj se razlikuju veliki, srednji i mali gradovi</a:t>
            </a:r>
          </a:p>
          <a:p>
            <a:pPr>
              <a:buFontTx/>
              <a:buNone/>
            </a:pPr>
            <a:endParaRPr lang="hr-HR" altLang="sr-Latn-RS" dirty="0" smtClean="0"/>
          </a:p>
        </p:txBody>
      </p:sp>
      <p:sp>
        <p:nvSpPr>
          <p:cNvPr id="33796" name="Rezervirano mjesto broja slajd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E790BDE3-F717-461D-B389-D07E52634F62}" type="slidenum">
              <a:rPr lang="hr-HR" altLang="sr-Latn-RS" smtClean="0"/>
              <a:pPr eaLnBrk="1" hangingPunct="1"/>
              <a:t>10</a:t>
            </a:fld>
            <a:endParaRPr lang="hr-HR" altLang="sr-Latn-R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hr-HR" dirty="0"/>
          </a:p>
        </p:txBody>
      </p:sp>
      <p:sp>
        <p:nvSpPr>
          <p:cNvPr id="4" name="Slide Number Placeholder 3"/>
          <p:cNvSpPr>
            <a:spLocks noGrp="1"/>
          </p:cNvSpPr>
          <p:nvPr>
            <p:ph type="sldNum" sz="quarter" idx="10"/>
          </p:nvPr>
        </p:nvSpPr>
        <p:spPr/>
        <p:txBody>
          <a:bodyPr/>
          <a:lstStyle/>
          <a:p>
            <a:fld id="{AE324E21-0F6E-4119-85F2-EA8BE55A0F50}" type="slidenum">
              <a:rPr lang="hr-HR" smtClean="0">
                <a:solidFill>
                  <a:prstClr val="black"/>
                </a:solidFill>
              </a:rPr>
              <a:pPr/>
              <a:t>12</a:t>
            </a:fld>
            <a:endParaRPr lang="hr-HR">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zervirano mjesto slike slajd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Rezervirano mjesto bilježaka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None/>
            </a:pPr>
            <a:endParaRPr lang="hr-HR" altLang="sr-Latn-RS" dirty="0" smtClean="0"/>
          </a:p>
        </p:txBody>
      </p:sp>
      <p:sp>
        <p:nvSpPr>
          <p:cNvPr id="33796" name="Rezervirano mjesto broja slajd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E790BDE3-F717-461D-B389-D07E52634F62}" type="slidenum">
              <a:rPr lang="hr-HR" altLang="sr-Latn-RS" smtClean="0">
                <a:solidFill>
                  <a:prstClr val="black"/>
                </a:solidFill>
              </a:rPr>
              <a:pPr eaLnBrk="1" hangingPunct="1"/>
              <a:t>13</a:t>
            </a:fld>
            <a:endParaRPr lang="hr-HR" altLang="sr-Latn-RS" smtClean="0">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Naslovni slajd">
    <p:spTree>
      <p:nvGrpSpPr>
        <p:cNvPr id="1" name=""/>
        <p:cNvGrpSpPr/>
        <p:nvPr/>
      </p:nvGrpSpPr>
      <p:grpSpPr>
        <a:xfrm>
          <a:off x="0" y="0"/>
          <a:ext cx="0" cy="0"/>
          <a:chOff x="0" y="0"/>
          <a:chExt cx="0" cy="0"/>
        </a:xfrm>
      </p:grpSpPr>
      <p:sp>
        <p:nvSpPr>
          <p:cNvPr id="2" name="Naslov 1"/>
          <p:cNvSpPr>
            <a:spLocks noGrp="1"/>
          </p:cNvSpPr>
          <p:nvPr>
            <p:ph type="ctrTitle"/>
          </p:nvPr>
        </p:nvSpPr>
        <p:spPr>
          <a:xfrm>
            <a:off x="685800" y="2130425"/>
            <a:ext cx="7772400" cy="1470025"/>
          </a:xfrm>
        </p:spPr>
        <p:txBody>
          <a:bodyPr/>
          <a:lstStyle/>
          <a:p>
            <a:r>
              <a:rPr lang="hr-HR" smtClean="0"/>
              <a:t>Kliknite da biste uredili stil naslova matrice</a:t>
            </a:r>
            <a:endParaRPr lang="hr-HR"/>
          </a:p>
        </p:txBody>
      </p:sp>
      <p:sp>
        <p:nvSpPr>
          <p:cNvPr id="3" name="Podnaslov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r-HR" smtClean="0"/>
              <a:t>Kliknite da biste uredili stil podnaslova matrice</a:t>
            </a:r>
            <a:endParaRPr lang="hr-HR"/>
          </a:p>
        </p:txBody>
      </p:sp>
      <p:sp>
        <p:nvSpPr>
          <p:cNvPr id="4" name="Rezervirano mjesto datuma 3"/>
          <p:cNvSpPr>
            <a:spLocks noGrp="1"/>
          </p:cNvSpPr>
          <p:nvPr>
            <p:ph type="dt" sz="half" idx="10"/>
          </p:nvPr>
        </p:nvSpPr>
        <p:spPr>
          <a:xfrm>
            <a:off x="457200" y="6356350"/>
            <a:ext cx="2133600" cy="365125"/>
          </a:xfrm>
          <a:prstGeom prst="rect">
            <a:avLst/>
          </a:prstGeom>
        </p:spPr>
        <p:txBody>
          <a:bodyPr/>
          <a:lstStyle/>
          <a:p>
            <a:fld id="{FDC1A071-2A74-455A-A49A-8BB21E4AC2F6}" type="datetimeFigureOut">
              <a:rPr lang="sr-Latn-CS" smtClean="0">
                <a:solidFill>
                  <a:prstClr val="black"/>
                </a:solidFill>
              </a:rPr>
              <a:pPr/>
              <a:t>23.2.2017.</a:t>
            </a:fld>
            <a:endParaRPr lang="hr-HR">
              <a:solidFill>
                <a:prstClr val="black"/>
              </a:solidFill>
            </a:endParaRPr>
          </a:p>
        </p:txBody>
      </p:sp>
      <p:sp>
        <p:nvSpPr>
          <p:cNvPr id="5" name="Rezervirano mjesto podnožja 4"/>
          <p:cNvSpPr>
            <a:spLocks noGrp="1"/>
          </p:cNvSpPr>
          <p:nvPr>
            <p:ph type="ftr" sz="quarter" idx="11"/>
          </p:nvPr>
        </p:nvSpPr>
        <p:spPr>
          <a:xfrm>
            <a:off x="3124200" y="6356350"/>
            <a:ext cx="2895600" cy="365125"/>
          </a:xfrm>
          <a:prstGeom prst="rect">
            <a:avLst/>
          </a:prstGeom>
        </p:spPr>
        <p:txBody>
          <a:bodyPr/>
          <a:lstStyle/>
          <a:p>
            <a:endParaRPr lang="hr-HR">
              <a:solidFill>
                <a:prstClr val="black"/>
              </a:solidFill>
            </a:endParaRPr>
          </a:p>
        </p:txBody>
      </p:sp>
      <p:sp>
        <p:nvSpPr>
          <p:cNvPr id="6" name="Rezervirano mjesto broja slajda 5"/>
          <p:cNvSpPr>
            <a:spLocks noGrp="1"/>
          </p:cNvSpPr>
          <p:nvPr>
            <p:ph type="sldNum" sz="quarter" idx="12"/>
          </p:nvPr>
        </p:nvSpPr>
        <p:spPr>
          <a:xfrm>
            <a:off x="6553200" y="6356350"/>
            <a:ext cx="2133600" cy="365125"/>
          </a:xfrm>
          <a:prstGeom prst="rect">
            <a:avLst/>
          </a:prstGeom>
        </p:spPr>
        <p:txBody>
          <a:bodyPr/>
          <a:lstStyle/>
          <a:p>
            <a:fld id="{6FDD72BF-B849-4E00-8E72-529104776363}" type="slidenum">
              <a:rPr lang="hr-HR" smtClean="0">
                <a:solidFill>
                  <a:prstClr val="black"/>
                </a:solidFill>
              </a:rPr>
              <a:pPr/>
              <a:t>‹#›</a:t>
            </a:fld>
            <a:endParaRPr lang="hr-HR">
              <a:solidFill>
                <a:prstClr val="black"/>
              </a:solidFill>
            </a:endParaRPr>
          </a:p>
        </p:txBody>
      </p:sp>
    </p:spTree>
    <p:extLst>
      <p:ext uri="{BB962C8B-B14F-4D97-AF65-F5344CB8AC3E}">
        <p14:creationId xmlns:p14="http://schemas.microsoft.com/office/powerpoint/2010/main" val="2901173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Sadržaj s opisom">
    <p:spTree>
      <p:nvGrpSpPr>
        <p:cNvPr id="1" name=""/>
        <p:cNvGrpSpPr/>
        <p:nvPr/>
      </p:nvGrpSpPr>
      <p:grpSpPr>
        <a:xfrm>
          <a:off x="0" y="0"/>
          <a:ext cx="0" cy="0"/>
          <a:chOff x="0" y="0"/>
          <a:chExt cx="0" cy="0"/>
        </a:xfrm>
      </p:grpSpPr>
      <p:sp>
        <p:nvSpPr>
          <p:cNvPr id="2" name="Naslov 1"/>
          <p:cNvSpPr>
            <a:spLocks noGrp="1"/>
          </p:cNvSpPr>
          <p:nvPr>
            <p:ph type="title"/>
          </p:nvPr>
        </p:nvSpPr>
        <p:spPr>
          <a:xfrm>
            <a:off x="457200" y="273050"/>
            <a:ext cx="3008313" cy="1162050"/>
          </a:xfrm>
        </p:spPr>
        <p:txBody>
          <a:bodyPr anchor="b"/>
          <a:lstStyle>
            <a:lvl1pPr algn="l">
              <a:defRPr sz="2000" b="1"/>
            </a:lvl1pPr>
          </a:lstStyle>
          <a:p>
            <a:r>
              <a:rPr lang="hr-HR" smtClean="0"/>
              <a:t>Kliknite da biste uredili stil naslova matrice</a:t>
            </a:r>
            <a:endParaRPr lang="hr-HR"/>
          </a:p>
        </p:txBody>
      </p:sp>
      <p:sp>
        <p:nvSpPr>
          <p:cNvPr id="3" name="Rezervirano mjesto sadržaja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r-HR" smtClean="0"/>
              <a:t>Kliknite da biste uredili stilove teksta matrice</a:t>
            </a:r>
          </a:p>
          <a:p>
            <a:pPr lvl="1"/>
            <a:r>
              <a:rPr lang="hr-HR" smtClean="0"/>
              <a:t>Druga razina</a:t>
            </a:r>
          </a:p>
          <a:p>
            <a:pPr lvl="2"/>
            <a:r>
              <a:rPr lang="hr-HR" smtClean="0"/>
              <a:t>Treća razina</a:t>
            </a:r>
          </a:p>
          <a:p>
            <a:pPr lvl="3"/>
            <a:r>
              <a:rPr lang="hr-HR" smtClean="0"/>
              <a:t>Četvrta razina</a:t>
            </a:r>
          </a:p>
          <a:p>
            <a:pPr lvl="4"/>
            <a:r>
              <a:rPr lang="hr-HR" smtClean="0"/>
              <a:t>Peta razina</a:t>
            </a:r>
            <a:endParaRPr lang="hr-HR"/>
          </a:p>
        </p:txBody>
      </p:sp>
      <p:sp>
        <p:nvSpPr>
          <p:cNvPr id="4" name="Rezervirano mjesto teksta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r-HR" smtClean="0"/>
              <a:t>Kliknite da biste uredili stilove teksta matrice</a:t>
            </a:r>
          </a:p>
        </p:txBody>
      </p:sp>
      <p:sp>
        <p:nvSpPr>
          <p:cNvPr id="5" name="Rezervirano mjesto datuma 4"/>
          <p:cNvSpPr>
            <a:spLocks noGrp="1"/>
          </p:cNvSpPr>
          <p:nvPr>
            <p:ph type="dt" sz="half" idx="10"/>
          </p:nvPr>
        </p:nvSpPr>
        <p:spPr>
          <a:xfrm>
            <a:off x="457200" y="6356350"/>
            <a:ext cx="2133600" cy="365125"/>
          </a:xfrm>
          <a:prstGeom prst="rect">
            <a:avLst/>
          </a:prstGeom>
        </p:spPr>
        <p:txBody>
          <a:bodyPr/>
          <a:lstStyle/>
          <a:p>
            <a:fld id="{FDC1A071-2A74-455A-A49A-8BB21E4AC2F6}" type="datetimeFigureOut">
              <a:rPr lang="sr-Latn-CS" smtClean="0">
                <a:solidFill>
                  <a:prstClr val="black"/>
                </a:solidFill>
              </a:rPr>
              <a:pPr/>
              <a:t>23.2.2017.</a:t>
            </a:fld>
            <a:endParaRPr lang="hr-HR">
              <a:solidFill>
                <a:prstClr val="black"/>
              </a:solidFill>
            </a:endParaRPr>
          </a:p>
        </p:txBody>
      </p:sp>
      <p:sp>
        <p:nvSpPr>
          <p:cNvPr id="6" name="Rezervirano mjesto podnožja 5"/>
          <p:cNvSpPr>
            <a:spLocks noGrp="1"/>
          </p:cNvSpPr>
          <p:nvPr>
            <p:ph type="ftr" sz="quarter" idx="11"/>
          </p:nvPr>
        </p:nvSpPr>
        <p:spPr>
          <a:xfrm>
            <a:off x="3124200" y="6356350"/>
            <a:ext cx="2895600" cy="365125"/>
          </a:xfrm>
          <a:prstGeom prst="rect">
            <a:avLst/>
          </a:prstGeom>
        </p:spPr>
        <p:txBody>
          <a:bodyPr/>
          <a:lstStyle/>
          <a:p>
            <a:endParaRPr lang="hr-HR">
              <a:solidFill>
                <a:prstClr val="black"/>
              </a:solidFill>
            </a:endParaRPr>
          </a:p>
        </p:txBody>
      </p:sp>
      <p:sp>
        <p:nvSpPr>
          <p:cNvPr id="7" name="Rezervirano mjesto broja slajda 6"/>
          <p:cNvSpPr>
            <a:spLocks noGrp="1"/>
          </p:cNvSpPr>
          <p:nvPr>
            <p:ph type="sldNum" sz="quarter" idx="12"/>
          </p:nvPr>
        </p:nvSpPr>
        <p:spPr>
          <a:xfrm>
            <a:off x="6553200" y="6356350"/>
            <a:ext cx="2133600" cy="365125"/>
          </a:xfrm>
          <a:prstGeom prst="rect">
            <a:avLst/>
          </a:prstGeom>
        </p:spPr>
        <p:txBody>
          <a:bodyPr/>
          <a:lstStyle/>
          <a:p>
            <a:fld id="{6FDD72BF-B849-4E00-8E72-529104776363}" type="slidenum">
              <a:rPr lang="hr-HR" smtClean="0">
                <a:solidFill>
                  <a:prstClr val="black"/>
                </a:solidFill>
              </a:rPr>
              <a:pPr/>
              <a:t>‹#›</a:t>
            </a:fld>
            <a:endParaRPr lang="hr-HR">
              <a:solidFill>
                <a:prstClr val="black"/>
              </a:solidFill>
            </a:endParaRPr>
          </a:p>
        </p:txBody>
      </p:sp>
    </p:spTree>
    <p:extLst>
      <p:ext uri="{BB962C8B-B14F-4D97-AF65-F5344CB8AC3E}">
        <p14:creationId xmlns:p14="http://schemas.microsoft.com/office/powerpoint/2010/main" val="22696046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Slika s opisom">
    <p:spTree>
      <p:nvGrpSpPr>
        <p:cNvPr id="1" name=""/>
        <p:cNvGrpSpPr/>
        <p:nvPr/>
      </p:nvGrpSpPr>
      <p:grpSpPr>
        <a:xfrm>
          <a:off x="0" y="0"/>
          <a:ext cx="0" cy="0"/>
          <a:chOff x="0" y="0"/>
          <a:chExt cx="0" cy="0"/>
        </a:xfrm>
      </p:grpSpPr>
      <p:sp>
        <p:nvSpPr>
          <p:cNvPr id="2" name="Naslov 1"/>
          <p:cNvSpPr>
            <a:spLocks noGrp="1"/>
          </p:cNvSpPr>
          <p:nvPr>
            <p:ph type="title"/>
          </p:nvPr>
        </p:nvSpPr>
        <p:spPr>
          <a:xfrm>
            <a:off x="1792288" y="4800600"/>
            <a:ext cx="5486400" cy="566738"/>
          </a:xfrm>
        </p:spPr>
        <p:txBody>
          <a:bodyPr anchor="b"/>
          <a:lstStyle>
            <a:lvl1pPr algn="l">
              <a:defRPr sz="2000" b="1"/>
            </a:lvl1pPr>
          </a:lstStyle>
          <a:p>
            <a:r>
              <a:rPr lang="hr-HR" smtClean="0"/>
              <a:t>Kliknite da biste uredili stil naslova matrice</a:t>
            </a:r>
            <a:endParaRPr lang="hr-HR"/>
          </a:p>
        </p:txBody>
      </p:sp>
      <p:sp>
        <p:nvSpPr>
          <p:cNvPr id="3" name="Rezervirano mjesto slik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r-HR"/>
          </a:p>
        </p:txBody>
      </p:sp>
      <p:sp>
        <p:nvSpPr>
          <p:cNvPr id="4" name="Rezervirano mjesto teksta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r-HR" smtClean="0"/>
              <a:t>Kliknite da biste uredili stilove teksta matrice</a:t>
            </a:r>
          </a:p>
        </p:txBody>
      </p:sp>
      <p:sp>
        <p:nvSpPr>
          <p:cNvPr id="5" name="Rezervirano mjesto datuma 4"/>
          <p:cNvSpPr>
            <a:spLocks noGrp="1"/>
          </p:cNvSpPr>
          <p:nvPr>
            <p:ph type="dt" sz="half" idx="10"/>
          </p:nvPr>
        </p:nvSpPr>
        <p:spPr>
          <a:xfrm>
            <a:off x="457200" y="6356350"/>
            <a:ext cx="2133600" cy="365125"/>
          </a:xfrm>
          <a:prstGeom prst="rect">
            <a:avLst/>
          </a:prstGeom>
        </p:spPr>
        <p:txBody>
          <a:bodyPr/>
          <a:lstStyle/>
          <a:p>
            <a:fld id="{FDC1A071-2A74-455A-A49A-8BB21E4AC2F6}" type="datetimeFigureOut">
              <a:rPr lang="sr-Latn-CS" smtClean="0">
                <a:solidFill>
                  <a:prstClr val="black"/>
                </a:solidFill>
              </a:rPr>
              <a:pPr/>
              <a:t>23.2.2017.</a:t>
            </a:fld>
            <a:endParaRPr lang="hr-HR">
              <a:solidFill>
                <a:prstClr val="black"/>
              </a:solidFill>
            </a:endParaRPr>
          </a:p>
        </p:txBody>
      </p:sp>
      <p:sp>
        <p:nvSpPr>
          <p:cNvPr id="6" name="Rezervirano mjesto podnožja 5"/>
          <p:cNvSpPr>
            <a:spLocks noGrp="1"/>
          </p:cNvSpPr>
          <p:nvPr>
            <p:ph type="ftr" sz="quarter" idx="11"/>
          </p:nvPr>
        </p:nvSpPr>
        <p:spPr>
          <a:xfrm>
            <a:off x="3124200" y="6356350"/>
            <a:ext cx="2895600" cy="365125"/>
          </a:xfrm>
          <a:prstGeom prst="rect">
            <a:avLst/>
          </a:prstGeom>
        </p:spPr>
        <p:txBody>
          <a:bodyPr/>
          <a:lstStyle/>
          <a:p>
            <a:endParaRPr lang="hr-HR">
              <a:solidFill>
                <a:prstClr val="black"/>
              </a:solidFill>
            </a:endParaRPr>
          </a:p>
        </p:txBody>
      </p:sp>
      <p:sp>
        <p:nvSpPr>
          <p:cNvPr id="7" name="Rezervirano mjesto broja slajda 6"/>
          <p:cNvSpPr>
            <a:spLocks noGrp="1"/>
          </p:cNvSpPr>
          <p:nvPr>
            <p:ph type="sldNum" sz="quarter" idx="12"/>
          </p:nvPr>
        </p:nvSpPr>
        <p:spPr>
          <a:xfrm>
            <a:off x="6553200" y="6356350"/>
            <a:ext cx="2133600" cy="365125"/>
          </a:xfrm>
          <a:prstGeom prst="rect">
            <a:avLst/>
          </a:prstGeom>
        </p:spPr>
        <p:txBody>
          <a:bodyPr/>
          <a:lstStyle/>
          <a:p>
            <a:fld id="{6FDD72BF-B849-4E00-8E72-529104776363}" type="slidenum">
              <a:rPr lang="hr-HR" smtClean="0">
                <a:solidFill>
                  <a:prstClr val="black"/>
                </a:solidFill>
              </a:rPr>
              <a:pPr/>
              <a:t>‹#›</a:t>
            </a:fld>
            <a:endParaRPr lang="hr-HR">
              <a:solidFill>
                <a:prstClr val="black"/>
              </a:solidFill>
            </a:endParaRPr>
          </a:p>
        </p:txBody>
      </p:sp>
    </p:spTree>
    <p:extLst>
      <p:ext uri="{BB962C8B-B14F-4D97-AF65-F5344CB8AC3E}">
        <p14:creationId xmlns:p14="http://schemas.microsoft.com/office/powerpoint/2010/main" val="39759452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Naslov i okomiti tekst">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hr-HR" smtClean="0"/>
              <a:t>Kliknite da biste uredili stil naslova matrice</a:t>
            </a:r>
            <a:endParaRPr lang="hr-HR"/>
          </a:p>
        </p:txBody>
      </p:sp>
      <p:sp>
        <p:nvSpPr>
          <p:cNvPr id="3" name="Rezervirano mjesto okomitog teksta 2"/>
          <p:cNvSpPr>
            <a:spLocks noGrp="1"/>
          </p:cNvSpPr>
          <p:nvPr>
            <p:ph type="body" orient="vert" idx="1"/>
          </p:nvPr>
        </p:nvSpPr>
        <p:spPr/>
        <p:txBody>
          <a:bodyPr vert="eaVert"/>
          <a:lstStyle/>
          <a:p>
            <a:pPr lvl="0"/>
            <a:r>
              <a:rPr lang="hr-HR" smtClean="0"/>
              <a:t>Kliknite da biste uredili stilove teksta matrice</a:t>
            </a:r>
          </a:p>
          <a:p>
            <a:pPr lvl="1"/>
            <a:r>
              <a:rPr lang="hr-HR" smtClean="0"/>
              <a:t>Druga razina</a:t>
            </a:r>
          </a:p>
          <a:p>
            <a:pPr lvl="2"/>
            <a:r>
              <a:rPr lang="hr-HR" smtClean="0"/>
              <a:t>Treća razina</a:t>
            </a:r>
          </a:p>
          <a:p>
            <a:pPr lvl="3"/>
            <a:r>
              <a:rPr lang="hr-HR" smtClean="0"/>
              <a:t>Četvrta razina</a:t>
            </a:r>
          </a:p>
          <a:p>
            <a:pPr lvl="4"/>
            <a:r>
              <a:rPr lang="hr-HR" smtClean="0"/>
              <a:t>Peta razina</a:t>
            </a:r>
            <a:endParaRPr lang="hr-HR"/>
          </a:p>
        </p:txBody>
      </p:sp>
      <p:sp>
        <p:nvSpPr>
          <p:cNvPr id="4" name="Rezervirano mjesto datuma 3"/>
          <p:cNvSpPr>
            <a:spLocks noGrp="1"/>
          </p:cNvSpPr>
          <p:nvPr>
            <p:ph type="dt" sz="half" idx="10"/>
          </p:nvPr>
        </p:nvSpPr>
        <p:spPr>
          <a:xfrm>
            <a:off x="457200" y="6356350"/>
            <a:ext cx="2133600" cy="365125"/>
          </a:xfrm>
          <a:prstGeom prst="rect">
            <a:avLst/>
          </a:prstGeom>
        </p:spPr>
        <p:txBody>
          <a:bodyPr/>
          <a:lstStyle/>
          <a:p>
            <a:fld id="{FDC1A071-2A74-455A-A49A-8BB21E4AC2F6}" type="datetimeFigureOut">
              <a:rPr lang="sr-Latn-CS" smtClean="0">
                <a:solidFill>
                  <a:prstClr val="black"/>
                </a:solidFill>
              </a:rPr>
              <a:pPr/>
              <a:t>23.2.2017.</a:t>
            </a:fld>
            <a:endParaRPr lang="hr-HR">
              <a:solidFill>
                <a:prstClr val="black"/>
              </a:solidFill>
            </a:endParaRPr>
          </a:p>
        </p:txBody>
      </p:sp>
      <p:sp>
        <p:nvSpPr>
          <p:cNvPr id="5" name="Rezervirano mjesto podnožja 4"/>
          <p:cNvSpPr>
            <a:spLocks noGrp="1"/>
          </p:cNvSpPr>
          <p:nvPr>
            <p:ph type="ftr" sz="quarter" idx="11"/>
          </p:nvPr>
        </p:nvSpPr>
        <p:spPr>
          <a:xfrm>
            <a:off x="3124200" y="6356350"/>
            <a:ext cx="2895600" cy="365125"/>
          </a:xfrm>
          <a:prstGeom prst="rect">
            <a:avLst/>
          </a:prstGeom>
        </p:spPr>
        <p:txBody>
          <a:bodyPr/>
          <a:lstStyle/>
          <a:p>
            <a:endParaRPr lang="hr-HR">
              <a:solidFill>
                <a:prstClr val="black"/>
              </a:solidFill>
            </a:endParaRPr>
          </a:p>
        </p:txBody>
      </p:sp>
      <p:sp>
        <p:nvSpPr>
          <p:cNvPr id="6" name="Rezervirano mjesto broja slajda 5"/>
          <p:cNvSpPr>
            <a:spLocks noGrp="1"/>
          </p:cNvSpPr>
          <p:nvPr>
            <p:ph type="sldNum" sz="quarter" idx="12"/>
          </p:nvPr>
        </p:nvSpPr>
        <p:spPr>
          <a:xfrm>
            <a:off x="6553200" y="6356350"/>
            <a:ext cx="2133600" cy="365125"/>
          </a:xfrm>
          <a:prstGeom prst="rect">
            <a:avLst/>
          </a:prstGeom>
        </p:spPr>
        <p:txBody>
          <a:bodyPr/>
          <a:lstStyle/>
          <a:p>
            <a:fld id="{6FDD72BF-B849-4E00-8E72-529104776363}" type="slidenum">
              <a:rPr lang="hr-HR" smtClean="0">
                <a:solidFill>
                  <a:prstClr val="black"/>
                </a:solidFill>
              </a:rPr>
              <a:pPr/>
              <a:t>‹#›</a:t>
            </a:fld>
            <a:endParaRPr lang="hr-HR">
              <a:solidFill>
                <a:prstClr val="black"/>
              </a:solidFill>
            </a:endParaRPr>
          </a:p>
        </p:txBody>
      </p:sp>
    </p:spTree>
    <p:extLst>
      <p:ext uri="{BB962C8B-B14F-4D97-AF65-F5344CB8AC3E}">
        <p14:creationId xmlns:p14="http://schemas.microsoft.com/office/powerpoint/2010/main" val="4349267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Okomiti naslov i tekst">
    <p:spTree>
      <p:nvGrpSpPr>
        <p:cNvPr id="1" name=""/>
        <p:cNvGrpSpPr/>
        <p:nvPr/>
      </p:nvGrpSpPr>
      <p:grpSpPr>
        <a:xfrm>
          <a:off x="0" y="0"/>
          <a:ext cx="0" cy="0"/>
          <a:chOff x="0" y="0"/>
          <a:chExt cx="0" cy="0"/>
        </a:xfrm>
      </p:grpSpPr>
      <p:sp>
        <p:nvSpPr>
          <p:cNvPr id="2" name="Okomiti naslov 1"/>
          <p:cNvSpPr>
            <a:spLocks noGrp="1"/>
          </p:cNvSpPr>
          <p:nvPr>
            <p:ph type="title" orient="vert"/>
          </p:nvPr>
        </p:nvSpPr>
        <p:spPr>
          <a:xfrm>
            <a:off x="6629400" y="274638"/>
            <a:ext cx="2057400" cy="5851525"/>
          </a:xfrm>
        </p:spPr>
        <p:txBody>
          <a:bodyPr vert="eaVert"/>
          <a:lstStyle/>
          <a:p>
            <a:r>
              <a:rPr lang="hr-HR" smtClean="0"/>
              <a:t>Kliknite da biste uredili stil naslova matrice</a:t>
            </a:r>
            <a:endParaRPr lang="hr-HR"/>
          </a:p>
        </p:txBody>
      </p:sp>
      <p:sp>
        <p:nvSpPr>
          <p:cNvPr id="3" name="Rezervirano mjesto okomitog teksta 2"/>
          <p:cNvSpPr>
            <a:spLocks noGrp="1"/>
          </p:cNvSpPr>
          <p:nvPr>
            <p:ph type="body" orient="vert" idx="1"/>
          </p:nvPr>
        </p:nvSpPr>
        <p:spPr>
          <a:xfrm>
            <a:off x="457200" y="274638"/>
            <a:ext cx="6019800" cy="5851525"/>
          </a:xfrm>
        </p:spPr>
        <p:txBody>
          <a:bodyPr vert="eaVert"/>
          <a:lstStyle/>
          <a:p>
            <a:pPr lvl="0"/>
            <a:r>
              <a:rPr lang="hr-HR" smtClean="0"/>
              <a:t>Kliknite da biste uredili stilove teksta matrice</a:t>
            </a:r>
          </a:p>
          <a:p>
            <a:pPr lvl="1"/>
            <a:r>
              <a:rPr lang="hr-HR" smtClean="0"/>
              <a:t>Druga razina</a:t>
            </a:r>
          </a:p>
          <a:p>
            <a:pPr lvl="2"/>
            <a:r>
              <a:rPr lang="hr-HR" smtClean="0"/>
              <a:t>Treća razina</a:t>
            </a:r>
          </a:p>
          <a:p>
            <a:pPr lvl="3"/>
            <a:r>
              <a:rPr lang="hr-HR" smtClean="0"/>
              <a:t>Četvrta razina</a:t>
            </a:r>
          </a:p>
          <a:p>
            <a:pPr lvl="4"/>
            <a:r>
              <a:rPr lang="hr-HR" smtClean="0"/>
              <a:t>Peta razina</a:t>
            </a:r>
            <a:endParaRPr lang="hr-HR"/>
          </a:p>
        </p:txBody>
      </p:sp>
      <p:sp>
        <p:nvSpPr>
          <p:cNvPr id="4" name="Rezervirano mjesto datuma 3"/>
          <p:cNvSpPr>
            <a:spLocks noGrp="1"/>
          </p:cNvSpPr>
          <p:nvPr>
            <p:ph type="dt" sz="half" idx="10"/>
          </p:nvPr>
        </p:nvSpPr>
        <p:spPr>
          <a:xfrm>
            <a:off x="457200" y="6356350"/>
            <a:ext cx="2133600" cy="365125"/>
          </a:xfrm>
          <a:prstGeom prst="rect">
            <a:avLst/>
          </a:prstGeom>
        </p:spPr>
        <p:txBody>
          <a:bodyPr/>
          <a:lstStyle/>
          <a:p>
            <a:fld id="{FDC1A071-2A74-455A-A49A-8BB21E4AC2F6}" type="datetimeFigureOut">
              <a:rPr lang="sr-Latn-CS" smtClean="0">
                <a:solidFill>
                  <a:prstClr val="black"/>
                </a:solidFill>
              </a:rPr>
              <a:pPr/>
              <a:t>23.2.2017.</a:t>
            </a:fld>
            <a:endParaRPr lang="hr-HR">
              <a:solidFill>
                <a:prstClr val="black"/>
              </a:solidFill>
            </a:endParaRPr>
          </a:p>
        </p:txBody>
      </p:sp>
      <p:sp>
        <p:nvSpPr>
          <p:cNvPr id="5" name="Rezervirano mjesto podnožja 4"/>
          <p:cNvSpPr>
            <a:spLocks noGrp="1"/>
          </p:cNvSpPr>
          <p:nvPr>
            <p:ph type="ftr" sz="quarter" idx="11"/>
          </p:nvPr>
        </p:nvSpPr>
        <p:spPr>
          <a:xfrm>
            <a:off x="3124200" y="6356350"/>
            <a:ext cx="2895600" cy="365125"/>
          </a:xfrm>
          <a:prstGeom prst="rect">
            <a:avLst/>
          </a:prstGeom>
        </p:spPr>
        <p:txBody>
          <a:bodyPr/>
          <a:lstStyle/>
          <a:p>
            <a:endParaRPr lang="hr-HR">
              <a:solidFill>
                <a:prstClr val="black"/>
              </a:solidFill>
            </a:endParaRPr>
          </a:p>
        </p:txBody>
      </p:sp>
      <p:sp>
        <p:nvSpPr>
          <p:cNvPr id="6" name="Rezervirano mjesto broja slajda 5"/>
          <p:cNvSpPr>
            <a:spLocks noGrp="1"/>
          </p:cNvSpPr>
          <p:nvPr>
            <p:ph type="sldNum" sz="quarter" idx="12"/>
          </p:nvPr>
        </p:nvSpPr>
        <p:spPr>
          <a:xfrm>
            <a:off x="6553200" y="6356350"/>
            <a:ext cx="2133600" cy="365125"/>
          </a:xfrm>
          <a:prstGeom prst="rect">
            <a:avLst/>
          </a:prstGeom>
        </p:spPr>
        <p:txBody>
          <a:bodyPr/>
          <a:lstStyle/>
          <a:p>
            <a:fld id="{6FDD72BF-B849-4E00-8E72-529104776363}" type="slidenum">
              <a:rPr lang="hr-HR" smtClean="0">
                <a:solidFill>
                  <a:prstClr val="black"/>
                </a:solidFill>
              </a:rPr>
              <a:pPr/>
              <a:t>‹#›</a:t>
            </a:fld>
            <a:endParaRPr lang="hr-HR">
              <a:solidFill>
                <a:prstClr val="black"/>
              </a:solidFill>
            </a:endParaRPr>
          </a:p>
        </p:txBody>
      </p:sp>
    </p:spTree>
    <p:extLst>
      <p:ext uri="{BB962C8B-B14F-4D97-AF65-F5344CB8AC3E}">
        <p14:creationId xmlns:p14="http://schemas.microsoft.com/office/powerpoint/2010/main" val="12543091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Naslovni slajd">
    <p:spTree>
      <p:nvGrpSpPr>
        <p:cNvPr id="1" name=""/>
        <p:cNvGrpSpPr/>
        <p:nvPr/>
      </p:nvGrpSpPr>
      <p:grpSpPr>
        <a:xfrm>
          <a:off x="0" y="0"/>
          <a:ext cx="0" cy="0"/>
          <a:chOff x="0" y="0"/>
          <a:chExt cx="0" cy="0"/>
        </a:xfrm>
      </p:grpSpPr>
      <p:sp>
        <p:nvSpPr>
          <p:cNvPr id="2" name="Naslov 1"/>
          <p:cNvSpPr>
            <a:spLocks noGrp="1"/>
          </p:cNvSpPr>
          <p:nvPr>
            <p:ph type="ctrTitle"/>
          </p:nvPr>
        </p:nvSpPr>
        <p:spPr>
          <a:xfrm>
            <a:off x="685800" y="2130425"/>
            <a:ext cx="7772400" cy="1470025"/>
          </a:xfrm>
        </p:spPr>
        <p:txBody>
          <a:bodyPr/>
          <a:lstStyle/>
          <a:p>
            <a:r>
              <a:rPr lang="hr-HR" smtClean="0"/>
              <a:t>Kliknite da biste uredili stil naslova matrice</a:t>
            </a:r>
            <a:endParaRPr lang="hr-HR"/>
          </a:p>
        </p:txBody>
      </p:sp>
      <p:sp>
        <p:nvSpPr>
          <p:cNvPr id="3" name="Podnaslov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r-HR" smtClean="0"/>
              <a:t>Kliknite da biste uredili stil podnaslova matrice</a:t>
            </a:r>
            <a:endParaRPr lang="hr-HR"/>
          </a:p>
        </p:txBody>
      </p:sp>
      <p:sp>
        <p:nvSpPr>
          <p:cNvPr id="4" name="Rezervirano mjesto datuma 3"/>
          <p:cNvSpPr>
            <a:spLocks noGrp="1"/>
          </p:cNvSpPr>
          <p:nvPr>
            <p:ph type="dt" sz="half" idx="10"/>
          </p:nvPr>
        </p:nvSpPr>
        <p:spPr>
          <a:xfrm>
            <a:off x="457200" y="6356350"/>
            <a:ext cx="2133600" cy="365125"/>
          </a:xfrm>
          <a:prstGeom prst="rect">
            <a:avLst/>
          </a:prstGeom>
        </p:spPr>
        <p:txBody>
          <a:bodyPr/>
          <a:lstStyle/>
          <a:p>
            <a:fld id="{FDC1A071-2A74-455A-A49A-8BB21E4AC2F6}" type="datetimeFigureOut">
              <a:rPr lang="sr-Latn-CS" smtClean="0">
                <a:solidFill>
                  <a:prstClr val="black"/>
                </a:solidFill>
              </a:rPr>
              <a:pPr/>
              <a:t>23.2.2017.</a:t>
            </a:fld>
            <a:endParaRPr lang="hr-HR">
              <a:solidFill>
                <a:prstClr val="black"/>
              </a:solidFill>
            </a:endParaRPr>
          </a:p>
        </p:txBody>
      </p:sp>
      <p:sp>
        <p:nvSpPr>
          <p:cNvPr id="5" name="Rezervirano mjesto podnožja 4"/>
          <p:cNvSpPr>
            <a:spLocks noGrp="1"/>
          </p:cNvSpPr>
          <p:nvPr>
            <p:ph type="ftr" sz="quarter" idx="11"/>
          </p:nvPr>
        </p:nvSpPr>
        <p:spPr>
          <a:xfrm>
            <a:off x="3124200" y="6356350"/>
            <a:ext cx="2895600" cy="365125"/>
          </a:xfrm>
          <a:prstGeom prst="rect">
            <a:avLst/>
          </a:prstGeom>
        </p:spPr>
        <p:txBody>
          <a:bodyPr/>
          <a:lstStyle/>
          <a:p>
            <a:endParaRPr lang="hr-HR">
              <a:solidFill>
                <a:prstClr val="black"/>
              </a:solidFill>
            </a:endParaRPr>
          </a:p>
        </p:txBody>
      </p:sp>
      <p:sp>
        <p:nvSpPr>
          <p:cNvPr id="6" name="Rezervirano mjesto broja slajda 5"/>
          <p:cNvSpPr>
            <a:spLocks noGrp="1"/>
          </p:cNvSpPr>
          <p:nvPr>
            <p:ph type="sldNum" sz="quarter" idx="12"/>
          </p:nvPr>
        </p:nvSpPr>
        <p:spPr>
          <a:xfrm>
            <a:off x="6553200" y="6356350"/>
            <a:ext cx="2133600" cy="365125"/>
          </a:xfrm>
          <a:prstGeom prst="rect">
            <a:avLst/>
          </a:prstGeom>
        </p:spPr>
        <p:txBody>
          <a:bodyPr/>
          <a:lstStyle/>
          <a:p>
            <a:fld id="{6FDD72BF-B849-4E00-8E72-529104776363}" type="slidenum">
              <a:rPr lang="hr-HR" smtClean="0">
                <a:solidFill>
                  <a:prstClr val="black"/>
                </a:solidFill>
              </a:rPr>
              <a:pPr/>
              <a:t>‹#›</a:t>
            </a:fld>
            <a:endParaRPr lang="hr-HR">
              <a:solidFill>
                <a:prstClr val="black"/>
              </a:solidFill>
            </a:endParaRPr>
          </a:p>
        </p:txBody>
      </p:sp>
    </p:spTree>
    <p:extLst>
      <p:ext uri="{BB962C8B-B14F-4D97-AF65-F5344CB8AC3E}">
        <p14:creationId xmlns:p14="http://schemas.microsoft.com/office/powerpoint/2010/main" val="5156173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Naslov i sadržaj">
    <p:spTree>
      <p:nvGrpSpPr>
        <p:cNvPr id="1" name=""/>
        <p:cNvGrpSpPr/>
        <p:nvPr/>
      </p:nvGrpSpPr>
      <p:grpSpPr>
        <a:xfrm>
          <a:off x="0" y="0"/>
          <a:ext cx="0" cy="0"/>
          <a:chOff x="0" y="0"/>
          <a:chExt cx="0" cy="0"/>
        </a:xfrm>
      </p:grpSpPr>
      <p:sp>
        <p:nvSpPr>
          <p:cNvPr id="2" name="Naslov 1"/>
          <p:cNvSpPr>
            <a:spLocks noGrp="1"/>
          </p:cNvSpPr>
          <p:nvPr>
            <p:ph type="title" hasCustomPrompt="1"/>
          </p:nvPr>
        </p:nvSpPr>
        <p:spPr>
          <a:xfrm>
            <a:off x="142844" y="142852"/>
            <a:ext cx="8858312" cy="642942"/>
          </a:xfrm>
        </p:spPr>
        <p:txBody>
          <a:bodyPr>
            <a:noAutofit/>
          </a:bodyPr>
          <a:lstStyle>
            <a:lvl1pPr algn="l">
              <a:defRPr sz="4000"/>
            </a:lvl1pPr>
          </a:lstStyle>
          <a:p>
            <a:r>
              <a:rPr lang="hr-HR" dirty="0" smtClean="0"/>
              <a:t>Naslov</a:t>
            </a:r>
            <a:endParaRPr lang="hr-HR" dirty="0"/>
          </a:p>
        </p:txBody>
      </p:sp>
      <p:sp>
        <p:nvSpPr>
          <p:cNvPr id="3" name="Rezervirano mjesto sadržaja 2"/>
          <p:cNvSpPr>
            <a:spLocks noGrp="1"/>
          </p:cNvSpPr>
          <p:nvPr>
            <p:ph idx="1"/>
          </p:nvPr>
        </p:nvSpPr>
        <p:spPr>
          <a:xfrm>
            <a:off x="214282" y="1000108"/>
            <a:ext cx="8786874" cy="5643602"/>
          </a:xfrm>
        </p:spPr>
        <p:txBody>
          <a:bodyPr/>
          <a:lstStyle>
            <a:lvl1pPr>
              <a:buFont typeface="Calibri" pitchFamily="34" charset="0"/>
              <a:buChar char="–"/>
              <a:defRPr/>
            </a:lvl1pPr>
            <a:lvl2pPr>
              <a:buFont typeface="Calibri" pitchFamily="34" charset="0"/>
              <a:buChar char="–"/>
              <a:defRPr/>
            </a:lvl2pPr>
            <a:lvl3pPr>
              <a:buFont typeface="Calibri" pitchFamily="34" charset="0"/>
              <a:buChar char="–"/>
              <a:defRPr/>
            </a:lvl3pPr>
            <a:lvl4pPr>
              <a:buFont typeface="Calibri" pitchFamily="34" charset="0"/>
              <a:buChar char="–"/>
              <a:defRPr/>
            </a:lvl4pPr>
            <a:lvl5pPr>
              <a:buFont typeface="Calibri" pitchFamily="34" charset="0"/>
              <a:buChar char="–"/>
              <a:defRPr/>
            </a:lvl5pPr>
          </a:lstStyle>
          <a:p>
            <a:pPr lvl="0"/>
            <a:r>
              <a:rPr lang="hr-HR" dirty="0" smtClean="0"/>
              <a:t>Kliknite da biste uredili stilove teksta matrice</a:t>
            </a:r>
          </a:p>
          <a:p>
            <a:pPr lvl="1"/>
            <a:r>
              <a:rPr lang="hr-HR" dirty="0" smtClean="0"/>
              <a:t>Druga razina</a:t>
            </a:r>
          </a:p>
          <a:p>
            <a:pPr lvl="2"/>
            <a:r>
              <a:rPr lang="hr-HR" dirty="0" smtClean="0"/>
              <a:t>Treća razina</a:t>
            </a:r>
          </a:p>
          <a:p>
            <a:pPr lvl="3"/>
            <a:r>
              <a:rPr lang="hr-HR" dirty="0" smtClean="0"/>
              <a:t>Četvrta razina</a:t>
            </a:r>
          </a:p>
          <a:p>
            <a:pPr lvl="4"/>
            <a:r>
              <a:rPr lang="hr-HR" dirty="0" smtClean="0"/>
              <a:t>Peta razina</a:t>
            </a:r>
            <a:endParaRPr lang="hr-HR" dirty="0"/>
          </a:p>
        </p:txBody>
      </p:sp>
      <p:cxnSp>
        <p:nvCxnSpPr>
          <p:cNvPr id="4" name="Straight Connector 3"/>
          <p:cNvCxnSpPr/>
          <p:nvPr userDrawn="1"/>
        </p:nvCxnSpPr>
        <p:spPr>
          <a:xfrm>
            <a:off x="179512" y="836712"/>
            <a:ext cx="878497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533087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Naslov i sadržaj">
    <p:spTree>
      <p:nvGrpSpPr>
        <p:cNvPr id="1" name=""/>
        <p:cNvGrpSpPr/>
        <p:nvPr/>
      </p:nvGrpSpPr>
      <p:grpSpPr>
        <a:xfrm>
          <a:off x="0" y="0"/>
          <a:ext cx="0" cy="0"/>
          <a:chOff x="0" y="0"/>
          <a:chExt cx="0" cy="0"/>
        </a:xfrm>
      </p:grpSpPr>
      <p:sp>
        <p:nvSpPr>
          <p:cNvPr id="7" name="Naslov 1"/>
          <p:cNvSpPr>
            <a:spLocks noGrp="1"/>
          </p:cNvSpPr>
          <p:nvPr>
            <p:ph type="title" hasCustomPrompt="1"/>
          </p:nvPr>
        </p:nvSpPr>
        <p:spPr>
          <a:xfrm>
            <a:off x="70926" y="54898"/>
            <a:ext cx="8858312" cy="576064"/>
          </a:xfrm>
        </p:spPr>
        <p:txBody>
          <a:bodyPr>
            <a:noAutofit/>
          </a:bodyPr>
          <a:lstStyle>
            <a:lvl1pPr algn="l">
              <a:defRPr sz="3200"/>
            </a:lvl1pPr>
          </a:lstStyle>
          <a:p>
            <a:r>
              <a:rPr lang="hr-HR" dirty="0" smtClean="0"/>
              <a:t>Naslov</a:t>
            </a:r>
            <a:endParaRPr lang="hr-HR" dirty="0"/>
          </a:p>
        </p:txBody>
      </p:sp>
      <p:sp>
        <p:nvSpPr>
          <p:cNvPr id="8" name="Rezervirano mjesto sadržaja 2"/>
          <p:cNvSpPr>
            <a:spLocks noGrp="1"/>
          </p:cNvSpPr>
          <p:nvPr>
            <p:ph idx="1"/>
          </p:nvPr>
        </p:nvSpPr>
        <p:spPr>
          <a:xfrm>
            <a:off x="179512" y="692696"/>
            <a:ext cx="8783078" cy="5951014"/>
          </a:xfrm>
        </p:spPr>
        <p:txBody>
          <a:bodyPr/>
          <a:lstStyle>
            <a:lvl1pPr>
              <a:buFont typeface="Calibri" pitchFamily="34" charset="0"/>
              <a:buChar char="–"/>
              <a:defRPr/>
            </a:lvl1pPr>
            <a:lvl2pPr>
              <a:buFont typeface="Calibri" pitchFamily="34" charset="0"/>
              <a:buChar char="–"/>
              <a:defRPr/>
            </a:lvl2pPr>
            <a:lvl3pPr>
              <a:buFont typeface="Calibri" pitchFamily="34" charset="0"/>
              <a:buChar char="–"/>
              <a:defRPr/>
            </a:lvl3pPr>
            <a:lvl4pPr>
              <a:buFont typeface="Calibri" pitchFamily="34" charset="0"/>
              <a:buChar char="–"/>
              <a:defRPr/>
            </a:lvl4pPr>
            <a:lvl5pPr>
              <a:buFont typeface="Calibri" pitchFamily="34" charset="0"/>
              <a:buChar char="–"/>
              <a:defRPr/>
            </a:lvl5pPr>
          </a:lstStyle>
          <a:p>
            <a:pPr lvl="0"/>
            <a:r>
              <a:rPr lang="hr-HR" dirty="0" smtClean="0"/>
              <a:t>Kliknite da biste uredili stilove teksta matrice</a:t>
            </a:r>
          </a:p>
          <a:p>
            <a:pPr lvl="1"/>
            <a:r>
              <a:rPr lang="hr-HR" dirty="0" smtClean="0"/>
              <a:t>Druga razina</a:t>
            </a:r>
          </a:p>
          <a:p>
            <a:pPr lvl="2"/>
            <a:r>
              <a:rPr lang="hr-HR" dirty="0" smtClean="0"/>
              <a:t>Treća razina</a:t>
            </a:r>
          </a:p>
          <a:p>
            <a:pPr lvl="3"/>
            <a:r>
              <a:rPr lang="hr-HR" dirty="0" smtClean="0"/>
              <a:t>Četvrta razina</a:t>
            </a:r>
          </a:p>
          <a:p>
            <a:pPr lvl="4"/>
            <a:r>
              <a:rPr lang="hr-HR" dirty="0" smtClean="0"/>
              <a:t>Peta razina</a:t>
            </a:r>
            <a:endParaRPr lang="hr-HR" dirty="0"/>
          </a:p>
        </p:txBody>
      </p:sp>
      <p:cxnSp>
        <p:nvCxnSpPr>
          <p:cNvPr id="9" name="Straight Connector 8"/>
          <p:cNvCxnSpPr/>
          <p:nvPr userDrawn="1"/>
        </p:nvCxnSpPr>
        <p:spPr>
          <a:xfrm>
            <a:off x="179512" y="548680"/>
            <a:ext cx="878497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58745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1_Naslov i sadržaj">
    <p:spTree>
      <p:nvGrpSpPr>
        <p:cNvPr id="1" name=""/>
        <p:cNvGrpSpPr/>
        <p:nvPr/>
      </p:nvGrpSpPr>
      <p:grpSpPr>
        <a:xfrm>
          <a:off x="0" y="0"/>
          <a:ext cx="0" cy="0"/>
          <a:chOff x="0" y="0"/>
          <a:chExt cx="0" cy="0"/>
        </a:xfrm>
      </p:grpSpPr>
      <p:sp>
        <p:nvSpPr>
          <p:cNvPr id="2" name="Naslov 1"/>
          <p:cNvSpPr>
            <a:spLocks noGrp="1"/>
          </p:cNvSpPr>
          <p:nvPr>
            <p:ph type="title" hasCustomPrompt="1"/>
          </p:nvPr>
        </p:nvSpPr>
        <p:spPr>
          <a:xfrm>
            <a:off x="86956" y="44624"/>
            <a:ext cx="8858312" cy="642942"/>
          </a:xfrm>
        </p:spPr>
        <p:txBody>
          <a:bodyPr>
            <a:noAutofit/>
          </a:bodyPr>
          <a:lstStyle>
            <a:lvl1pPr algn="l">
              <a:defRPr sz="3200"/>
            </a:lvl1pPr>
          </a:lstStyle>
          <a:p>
            <a:r>
              <a:rPr lang="hr-HR" dirty="0" smtClean="0"/>
              <a:t>Naslov</a:t>
            </a:r>
            <a:endParaRPr lang="hr-HR" dirty="0"/>
          </a:p>
        </p:txBody>
      </p:sp>
      <p:sp>
        <p:nvSpPr>
          <p:cNvPr id="3" name="Rezervirano mjesto sadržaja 2"/>
          <p:cNvSpPr>
            <a:spLocks noGrp="1"/>
          </p:cNvSpPr>
          <p:nvPr>
            <p:ph idx="1"/>
          </p:nvPr>
        </p:nvSpPr>
        <p:spPr>
          <a:xfrm>
            <a:off x="0" y="659795"/>
            <a:ext cx="9144000" cy="6297597"/>
          </a:xfrm>
        </p:spPr>
        <p:txBody>
          <a:bodyPr>
            <a:normAutofit/>
          </a:bodyPr>
          <a:lstStyle>
            <a:lvl1pPr>
              <a:buFont typeface="Calibri" pitchFamily="34" charset="0"/>
              <a:buChar char="–"/>
              <a:defRPr sz="2800"/>
            </a:lvl1pPr>
            <a:lvl2pPr>
              <a:buFont typeface="Calibri" pitchFamily="34" charset="0"/>
              <a:buChar char="–"/>
              <a:defRPr sz="2400"/>
            </a:lvl2pPr>
            <a:lvl3pPr>
              <a:buFont typeface="Calibri" pitchFamily="34" charset="0"/>
              <a:buChar char="–"/>
              <a:defRPr sz="2000"/>
            </a:lvl3pPr>
            <a:lvl4pPr>
              <a:buFont typeface="Calibri" pitchFamily="34" charset="0"/>
              <a:buChar char="–"/>
              <a:defRPr sz="1800"/>
            </a:lvl4pPr>
            <a:lvl5pPr>
              <a:buFont typeface="Calibri" pitchFamily="34" charset="0"/>
              <a:buChar char="–"/>
              <a:defRPr sz="1800"/>
            </a:lvl5pPr>
          </a:lstStyle>
          <a:p>
            <a:pPr lvl="0"/>
            <a:r>
              <a:rPr lang="hr-HR" dirty="0" smtClean="0"/>
              <a:t>Kliknite da biste uredili stilove teksta matrice</a:t>
            </a:r>
          </a:p>
          <a:p>
            <a:pPr lvl="1"/>
            <a:r>
              <a:rPr lang="hr-HR" dirty="0" smtClean="0"/>
              <a:t>Druga razina</a:t>
            </a:r>
          </a:p>
          <a:p>
            <a:pPr lvl="2"/>
            <a:r>
              <a:rPr lang="hr-HR" dirty="0" smtClean="0"/>
              <a:t>Treća razina</a:t>
            </a:r>
          </a:p>
          <a:p>
            <a:pPr lvl="3"/>
            <a:r>
              <a:rPr lang="hr-HR" dirty="0" smtClean="0"/>
              <a:t>Četvrta razina</a:t>
            </a:r>
          </a:p>
          <a:p>
            <a:pPr lvl="4"/>
            <a:r>
              <a:rPr lang="hr-HR" dirty="0" smtClean="0"/>
              <a:t>Peta razina</a:t>
            </a:r>
            <a:endParaRPr lang="hr-HR" dirty="0"/>
          </a:p>
        </p:txBody>
      </p:sp>
      <p:cxnSp>
        <p:nvCxnSpPr>
          <p:cNvPr id="4" name="Straight Connector 3"/>
          <p:cNvCxnSpPr/>
          <p:nvPr userDrawn="1"/>
        </p:nvCxnSpPr>
        <p:spPr>
          <a:xfrm>
            <a:off x="179512" y="564429"/>
            <a:ext cx="878497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08720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Zaglavlje odjeljka">
    <p:spTree>
      <p:nvGrpSpPr>
        <p:cNvPr id="1" name=""/>
        <p:cNvGrpSpPr/>
        <p:nvPr/>
      </p:nvGrpSpPr>
      <p:grpSpPr>
        <a:xfrm>
          <a:off x="0" y="0"/>
          <a:ext cx="0" cy="0"/>
          <a:chOff x="0" y="0"/>
          <a:chExt cx="0" cy="0"/>
        </a:xfrm>
      </p:grpSpPr>
      <p:sp>
        <p:nvSpPr>
          <p:cNvPr id="2" name="Naslov 1"/>
          <p:cNvSpPr>
            <a:spLocks noGrp="1"/>
          </p:cNvSpPr>
          <p:nvPr>
            <p:ph type="title"/>
          </p:nvPr>
        </p:nvSpPr>
        <p:spPr>
          <a:xfrm>
            <a:off x="722313" y="4406900"/>
            <a:ext cx="7772400" cy="1362075"/>
          </a:xfrm>
        </p:spPr>
        <p:txBody>
          <a:bodyPr anchor="t"/>
          <a:lstStyle>
            <a:lvl1pPr algn="l">
              <a:defRPr sz="4000" b="1" cap="all"/>
            </a:lvl1pPr>
          </a:lstStyle>
          <a:p>
            <a:r>
              <a:rPr lang="hr-HR" smtClean="0"/>
              <a:t>Kliknite da biste uredili stil naslova matrice</a:t>
            </a:r>
            <a:endParaRPr lang="hr-HR"/>
          </a:p>
        </p:txBody>
      </p:sp>
      <p:sp>
        <p:nvSpPr>
          <p:cNvPr id="3" name="Rezervirano mjesto teksta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r-HR" smtClean="0"/>
              <a:t>Kliknite da biste uredili stilove teksta matrice</a:t>
            </a:r>
          </a:p>
        </p:txBody>
      </p:sp>
      <p:sp>
        <p:nvSpPr>
          <p:cNvPr id="4" name="Rezervirano mjesto datuma 3"/>
          <p:cNvSpPr>
            <a:spLocks noGrp="1"/>
          </p:cNvSpPr>
          <p:nvPr>
            <p:ph type="dt" sz="half" idx="10"/>
          </p:nvPr>
        </p:nvSpPr>
        <p:spPr>
          <a:xfrm>
            <a:off x="457200" y="6356350"/>
            <a:ext cx="2133600" cy="365125"/>
          </a:xfrm>
          <a:prstGeom prst="rect">
            <a:avLst/>
          </a:prstGeom>
        </p:spPr>
        <p:txBody>
          <a:bodyPr/>
          <a:lstStyle/>
          <a:p>
            <a:fld id="{FDC1A071-2A74-455A-A49A-8BB21E4AC2F6}" type="datetimeFigureOut">
              <a:rPr lang="sr-Latn-CS" smtClean="0">
                <a:solidFill>
                  <a:prstClr val="black"/>
                </a:solidFill>
              </a:rPr>
              <a:pPr/>
              <a:t>23.2.2017.</a:t>
            </a:fld>
            <a:endParaRPr lang="hr-HR">
              <a:solidFill>
                <a:prstClr val="black"/>
              </a:solidFill>
            </a:endParaRPr>
          </a:p>
        </p:txBody>
      </p:sp>
      <p:sp>
        <p:nvSpPr>
          <p:cNvPr id="5" name="Rezervirano mjesto podnožja 4"/>
          <p:cNvSpPr>
            <a:spLocks noGrp="1"/>
          </p:cNvSpPr>
          <p:nvPr>
            <p:ph type="ftr" sz="quarter" idx="11"/>
          </p:nvPr>
        </p:nvSpPr>
        <p:spPr>
          <a:xfrm>
            <a:off x="3124200" y="6356350"/>
            <a:ext cx="2895600" cy="365125"/>
          </a:xfrm>
          <a:prstGeom prst="rect">
            <a:avLst/>
          </a:prstGeom>
        </p:spPr>
        <p:txBody>
          <a:bodyPr/>
          <a:lstStyle/>
          <a:p>
            <a:endParaRPr lang="hr-HR">
              <a:solidFill>
                <a:prstClr val="black"/>
              </a:solidFill>
            </a:endParaRPr>
          </a:p>
        </p:txBody>
      </p:sp>
      <p:sp>
        <p:nvSpPr>
          <p:cNvPr id="6" name="Rezervirano mjesto broja slajda 5"/>
          <p:cNvSpPr>
            <a:spLocks noGrp="1"/>
          </p:cNvSpPr>
          <p:nvPr>
            <p:ph type="sldNum" sz="quarter" idx="12"/>
          </p:nvPr>
        </p:nvSpPr>
        <p:spPr>
          <a:xfrm>
            <a:off x="6553200" y="6356350"/>
            <a:ext cx="2133600" cy="365125"/>
          </a:xfrm>
          <a:prstGeom prst="rect">
            <a:avLst/>
          </a:prstGeom>
        </p:spPr>
        <p:txBody>
          <a:bodyPr/>
          <a:lstStyle/>
          <a:p>
            <a:fld id="{6FDD72BF-B849-4E00-8E72-529104776363}" type="slidenum">
              <a:rPr lang="hr-HR" smtClean="0">
                <a:solidFill>
                  <a:prstClr val="black"/>
                </a:solidFill>
              </a:rPr>
              <a:pPr/>
              <a:t>‹#›</a:t>
            </a:fld>
            <a:endParaRPr lang="hr-HR">
              <a:solidFill>
                <a:prstClr val="black"/>
              </a:solidFill>
            </a:endParaRPr>
          </a:p>
        </p:txBody>
      </p:sp>
    </p:spTree>
    <p:extLst>
      <p:ext uri="{BB962C8B-B14F-4D97-AF65-F5344CB8AC3E}">
        <p14:creationId xmlns:p14="http://schemas.microsoft.com/office/powerpoint/2010/main" val="379625662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Dva sadržaja">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hr-HR" smtClean="0"/>
              <a:t>Kliknite da biste uredili stil naslova matrice</a:t>
            </a:r>
            <a:endParaRPr lang="hr-HR"/>
          </a:p>
        </p:txBody>
      </p:sp>
      <p:sp>
        <p:nvSpPr>
          <p:cNvPr id="3" name="Rezervirano mjesto sadržaja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hr-HR" smtClean="0"/>
              <a:t>Kliknite da biste uredili stilove teksta matrice</a:t>
            </a:r>
          </a:p>
          <a:p>
            <a:pPr lvl="1"/>
            <a:r>
              <a:rPr lang="hr-HR" smtClean="0"/>
              <a:t>Druga razina</a:t>
            </a:r>
          </a:p>
          <a:p>
            <a:pPr lvl="2"/>
            <a:r>
              <a:rPr lang="hr-HR" smtClean="0"/>
              <a:t>Treća razina</a:t>
            </a:r>
          </a:p>
          <a:p>
            <a:pPr lvl="3"/>
            <a:r>
              <a:rPr lang="hr-HR" smtClean="0"/>
              <a:t>Četvrta razina</a:t>
            </a:r>
          </a:p>
          <a:p>
            <a:pPr lvl="4"/>
            <a:r>
              <a:rPr lang="hr-HR" smtClean="0"/>
              <a:t>Peta razina</a:t>
            </a:r>
            <a:endParaRPr lang="hr-HR"/>
          </a:p>
        </p:txBody>
      </p:sp>
      <p:sp>
        <p:nvSpPr>
          <p:cNvPr id="4" name="Rezervirano mjesto sadržaja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hr-HR" smtClean="0"/>
              <a:t>Kliknite da biste uredili stilove teksta matrice</a:t>
            </a:r>
          </a:p>
          <a:p>
            <a:pPr lvl="1"/>
            <a:r>
              <a:rPr lang="hr-HR" smtClean="0"/>
              <a:t>Druga razina</a:t>
            </a:r>
          </a:p>
          <a:p>
            <a:pPr lvl="2"/>
            <a:r>
              <a:rPr lang="hr-HR" smtClean="0"/>
              <a:t>Treća razina</a:t>
            </a:r>
          </a:p>
          <a:p>
            <a:pPr lvl="3"/>
            <a:r>
              <a:rPr lang="hr-HR" smtClean="0"/>
              <a:t>Četvrta razina</a:t>
            </a:r>
          </a:p>
          <a:p>
            <a:pPr lvl="4"/>
            <a:r>
              <a:rPr lang="hr-HR" smtClean="0"/>
              <a:t>Peta razina</a:t>
            </a:r>
            <a:endParaRPr lang="hr-HR"/>
          </a:p>
        </p:txBody>
      </p:sp>
      <p:sp>
        <p:nvSpPr>
          <p:cNvPr id="5" name="Rezervirano mjesto datuma 4"/>
          <p:cNvSpPr>
            <a:spLocks noGrp="1"/>
          </p:cNvSpPr>
          <p:nvPr>
            <p:ph type="dt" sz="half" idx="10"/>
          </p:nvPr>
        </p:nvSpPr>
        <p:spPr>
          <a:xfrm>
            <a:off x="457200" y="6356350"/>
            <a:ext cx="2133600" cy="365125"/>
          </a:xfrm>
          <a:prstGeom prst="rect">
            <a:avLst/>
          </a:prstGeom>
        </p:spPr>
        <p:txBody>
          <a:bodyPr/>
          <a:lstStyle/>
          <a:p>
            <a:fld id="{FDC1A071-2A74-455A-A49A-8BB21E4AC2F6}" type="datetimeFigureOut">
              <a:rPr lang="sr-Latn-CS" smtClean="0">
                <a:solidFill>
                  <a:prstClr val="black"/>
                </a:solidFill>
              </a:rPr>
              <a:pPr/>
              <a:t>23.2.2017.</a:t>
            </a:fld>
            <a:endParaRPr lang="hr-HR">
              <a:solidFill>
                <a:prstClr val="black"/>
              </a:solidFill>
            </a:endParaRPr>
          </a:p>
        </p:txBody>
      </p:sp>
      <p:sp>
        <p:nvSpPr>
          <p:cNvPr id="6" name="Rezervirano mjesto podnožja 5"/>
          <p:cNvSpPr>
            <a:spLocks noGrp="1"/>
          </p:cNvSpPr>
          <p:nvPr>
            <p:ph type="ftr" sz="quarter" idx="11"/>
          </p:nvPr>
        </p:nvSpPr>
        <p:spPr>
          <a:xfrm>
            <a:off x="3124200" y="6356350"/>
            <a:ext cx="2895600" cy="365125"/>
          </a:xfrm>
          <a:prstGeom prst="rect">
            <a:avLst/>
          </a:prstGeom>
        </p:spPr>
        <p:txBody>
          <a:bodyPr/>
          <a:lstStyle/>
          <a:p>
            <a:endParaRPr lang="hr-HR">
              <a:solidFill>
                <a:prstClr val="black"/>
              </a:solidFill>
            </a:endParaRPr>
          </a:p>
        </p:txBody>
      </p:sp>
      <p:sp>
        <p:nvSpPr>
          <p:cNvPr id="7" name="Rezervirano mjesto broja slajda 6"/>
          <p:cNvSpPr>
            <a:spLocks noGrp="1"/>
          </p:cNvSpPr>
          <p:nvPr>
            <p:ph type="sldNum" sz="quarter" idx="12"/>
          </p:nvPr>
        </p:nvSpPr>
        <p:spPr>
          <a:xfrm>
            <a:off x="6553200" y="6356350"/>
            <a:ext cx="2133600" cy="365125"/>
          </a:xfrm>
          <a:prstGeom prst="rect">
            <a:avLst/>
          </a:prstGeom>
        </p:spPr>
        <p:txBody>
          <a:bodyPr/>
          <a:lstStyle/>
          <a:p>
            <a:fld id="{6FDD72BF-B849-4E00-8E72-529104776363}" type="slidenum">
              <a:rPr lang="hr-HR" smtClean="0">
                <a:solidFill>
                  <a:prstClr val="black"/>
                </a:solidFill>
              </a:rPr>
              <a:pPr/>
              <a:t>‹#›</a:t>
            </a:fld>
            <a:endParaRPr lang="hr-HR">
              <a:solidFill>
                <a:prstClr val="black"/>
              </a:solidFill>
            </a:endParaRPr>
          </a:p>
        </p:txBody>
      </p:sp>
    </p:spTree>
    <p:extLst>
      <p:ext uri="{BB962C8B-B14F-4D97-AF65-F5344CB8AC3E}">
        <p14:creationId xmlns:p14="http://schemas.microsoft.com/office/powerpoint/2010/main" val="502428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Naslov i sadržaj">
    <p:spTree>
      <p:nvGrpSpPr>
        <p:cNvPr id="1" name=""/>
        <p:cNvGrpSpPr/>
        <p:nvPr/>
      </p:nvGrpSpPr>
      <p:grpSpPr>
        <a:xfrm>
          <a:off x="0" y="0"/>
          <a:ext cx="0" cy="0"/>
          <a:chOff x="0" y="0"/>
          <a:chExt cx="0" cy="0"/>
        </a:xfrm>
      </p:grpSpPr>
      <p:sp>
        <p:nvSpPr>
          <p:cNvPr id="2" name="Naslov 1"/>
          <p:cNvSpPr>
            <a:spLocks noGrp="1"/>
          </p:cNvSpPr>
          <p:nvPr>
            <p:ph type="title" hasCustomPrompt="1"/>
          </p:nvPr>
        </p:nvSpPr>
        <p:spPr>
          <a:xfrm>
            <a:off x="142844" y="142852"/>
            <a:ext cx="8858312" cy="642942"/>
          </a:xfrm>
        </p:spPr>
        <p:txBody>
          <a:bodyPr>
            <a:noAutofit/>
          </a:bodyPr>
          <a:lstStyle>
            <a:lvl1pPr algn="l">
              <a:defRPr sz="4000"/>
            </a:lvl1pPr>
          </a:lstStyle>
          <a:p>
            <a:r>
              <a:rPr lang="hr-HR" dirty="0" smtClean="0"/>
              <a:t>Naslov</a:t>
            </a:r>
            <a:endParaRPr lang="hr-HR" dirty="0"/>
          </a:p>
        </p:txBody>
      </p:sp>
      <p:sp>
        <p:nvSpPr>
          <p:cNvPr id="3" name="Rezervirano mjesto sadržaja 2"/>
          <p:cNvSpPr>
            <a:spLocks noGrp="1"/>
          </p:cNvSpPr>
          <p:nvPr>
            <p:ph idx="1"/>
          </p:nvPr>
        </p:nvSpPr>
        <p:spPr>
          <a:xfrm>
            <a:off x="214282" y="1000108"/>
            <a:ext cx="8786874" cy="5643602"/>
          </a:xfrm>
        </p:spPr>
        <p:txBody>
          <a:bodyPr/>
          <a:lstStyle>
            <a:lvl1pPr>
              <a:buFont typeface="Calibri" pitchFamily="34" charset="0"/>
              <a:buChar char="–"/>
              <a:defRPr/>
            </a:lvl1pPr>
            <a:lvl2pPr>
              <a:buFont typeface="Calibri" pitchFamily="34" charset="0"/>
              <a:buChar char="–"/>
              <a:defRPr/>
            </a:lvl2pPr>
            <a:lvl3pPr>
              <a:buFont typeface="Calibri" pitchFamily="34" charset="0"/>
              <a:buChar char="–"/>
              <a:defRPr/>
            </a:lvl3pPr>
            <a:lvl4pPr>
              <a:buFont typeface="Calibri" pitchFamily="34" charset="0"/>
              <a:buChar char="–"/>
              <a:defRPr/>
            </a:lvl4pPr>
            <a:lvl5pPr>
              <a:buFont typeface="Calibri" pitchFamily="34" charset="0"/>
              <a:buChar char="–"/>
              <a:defRPr/>
            </a:lvl5pPr>
          </a:lstStyle>
          <a:p>
            <a:pPr lvl="0"/>
            <a:r>
              <a:rPr lang="hr-HR" dirty="0" smtClean="0"/>
              <a:t>Kliknite da biste uredili stilove teksta matrice</a:t>
            </a:r>
          </a:p>
          <a:p>
            <a:pPr lvl="1"/>
            <a:r>
              <a:rPr lang="hr-HR" dirty="0" smtClean="0"/>
              <a:t>Druga razina</a:t>
            </a:r>
          </a:p>
          <a:p>
            <a:pPr lvl="2"/>
            <a:r>
              <a:rPr lang="hr-HR" dirty="0" smtClean="0"/>
              <a:t>Treća razina</a:t>
            </a:r>
          </a:p>
          <a:p>
            <a:pPr lvl="3"/>
            <a:r>
              <a:rPr lang="hr-HR" dirty="0" smtClean="0"/>
              <a:t>Četvrta razina</a:t>
            </a:r>
          </a:p>
          <a:p>
            <a:pPr lvl="4"/>
            <a:r>
              <a:rPr lang="hr-HR" dirty="0" smtClean="0"/>
              <a:t>Peta razina</a:t>
            </a:r>
            <a:endParaRPr lang="hr-HR" dirty="0"/>
          </a:p>
        </p:txBody>
      </p:sp>
      <p:cxnSp>
        <p:nvCxnSpPr>
          <p:cNvPr id="4" name="Straight Connector 3"/>
          <p:cNvCxnSpPr/>
          <p:nvPr userDrawn="1"/>
        </p:nvCxnSpPr>
        <p:spPr>
          <a:xfrm>
            <a:off x="179512" y="836712"/>
            <a:ext cx="878497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93673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Usporedba">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lvl1pPr>
              <a:defRPr/>
            </a:lvl1pPr>
          </a:lstStyle>
          <a:p>
            <a:r>
              <a:rPr lang="hr-HR" smtClean="0"/>
              <a:t>Kliknite da biste uredili stil naslova matrice</a:t>
            </a:r>
            <a:endParaRPr lang="hr-HR"/>
          </a:p>
        </p:txBody>
      </p:sp>
      <p:sp>
        <p:nvSpPr>
          <p:cNvPr id="3" name="Rezervirano mjesto teksta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r-HR" smtClean="0"/>
              <a:t>Kliknite da biste uredili stilove teksta matrice</a:t>
            </a:r>
          </a:p>
        </p:txBody>
      </p:sp>
      <p:sp>
        <p:nvSpPr>
          <p:cNvPr id="4" name="Rezervirano mjesto sadržaja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r-HR" smtClean="0"/>
              <a:t>Kliknite da biste uredili stilove teksta matrice</a:t>
            </a:r>
          </a:p>
          <a:p>
            <a:pPr lvl="1"/>
            <a:r>
              <a:rPr lang="hr-HR" smtClean="0"/>
              <a:t>Druga razina</a:t>
            </a:r>
          </a:p>
          <a:p>
            <a:pPr lvl="2"/>
            <a:r>
              <a:rPr lang="hr-HR" smtClean="0"/>
              <a:t>Treća razina</a:t>
            </a:r>
          </a:p>
          <a:p>
            <a:pPr lvl="3"/>
            <a:r>
              <a:rPr lang="hr-HR" smtClean="0"/>
              <a:t>Četvrta razina</a:t>
            </a:r>
          </a:p>
          <a:p>
            <a:pPr lvl="4"/>
            <a:r>
              <a:rPr lang="hr-HR" smtClean="0"/>
              <a:t>Peta razina</a:t>
            </a:r>
            <a:endParaRPr lang="hr-HR"/>
          </a:p>
        </p:txBody>
      </p:sp>
      <p:sp>
        <p:nvSpPr>
          <p:cNvPr id="5" name="Rezervirano mjesto teksta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r-HR" smtClean="0"/>
              <a:t>Kliknite da biste uredili stilove teksta matrice</a:t>
            </a:r>
          </a:p>
        </p:txBody>
      </p:sp>
      <p:sp>
        <p:nvSpPr>
          <p:cNvPr id="6" name="Rezervirano mjesto sadržaja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r-HR" smtClean="0"/>
              <a:t>Kliknite da biste uredili stilove teksta matrice</a:t>
            </a:r>
          </a:p>
          <a:p>
            <a:pPr lvl="1"/>
            <a:r>
              <a:rPr lang="hr-HR" smtClean="0"/>
              <a:t>Druga razina</a:t>
            </a:r>
          </a:p>
          <a:p>
            <a:pPr lvl="2"/>
            <a:r>
              <a:rPr lang="hr-HR" smtClean="0"/>
              <a:t>Treća razina</a:t>
            </a:r>
          </a:p>
          <a:p>
            <a:pPr lvl="3"/>
            <a:r>
              <a:rPr lang="hr-HR" smtClean="0"/>
              <a:t>Četvrta razina</a:t>
            </a:r>
          </a:p>
          <a:p>
            <a:pPr lvl="4"/>
            <a:r>
              <a:rPr lang="hr-HR" smtClean="0"/>
              <a:t>Peta razina</a:t>
            </a:r>
            <a:endParaRPr lang="hr-HR"/>
          </a:p>
        </p:txBody>
      </p:sp>
      <p:sp>
        <p:nvSpPr>
          <p:cNvPr id="7" name="Rezervirano mjesto datuma 6"/>
          <p:cNvSpPr>
            <a:spLocks noGrp="1"/>
          </p:cNvSpPr>
          <p:nvPr>
            <p:ph type="dt" sz="half" idx="10"/>
          </p:nvPr>
        </p:nvSpPr>
        <p:spPr>
          <a:xfrm>
            <a:off x="457200" y="6356350"/>
            <a:ext cx="2133600" cy="365125"/>
          </a:xfrm>
          <a:prstGeom prst="rect">
            <a:avLst/>
          </a:prstGeom>
        </p:spPr>
        <p:txBody>
          <a:bodyPr/>
          <a:lstStyle/>
          <a:p>
            <a:fld id="{FDC1A071-2A74-455A-A49A-8BB21E4AC2F6}" type="datetimeFigureOut">
              <a:rPr lang="sr-Latn-CS" smtClean="0">
                <a:solidFill>
                  <a:prstClr val="black"/>
                </a:solidFill>
              </a:rPr>
              <a:pPr/>
              <a:t>23.2.2017.</a:t>
            </a:fld>
            <a:endParaRPr lang="hr-HR">
              <a:solidFill>
                <a:prstClr val="black"/>
              </a:solidFill>
            </a:endParaRPr>
          </a:p>
        </p:txBody>
      </p:sp>
      <p:sp>
        <p:nvSpPr>
          <p:cNvPr id="8" name="Rezervirano mjesto podnožja 7"/>
          <p:cNvSpPr>
            <a:spLocks noGrp="1"/>
          </p:cNvSpPr>
          <p:nvPr>
            <p:ph type="ftr" sz="quarter" idx="11"/>
          </p:nvPr>
        </p:nvSpPr>
        <p:spPr>
          <a:xfrm>
            <a:off x="3124200" y="6356350"/>
            <a:ext cx="2895600" cy="365125"/>
          </a:xfrm>
          <a:prstGeom prst="rect">
            <a:avLst/>
          </a:prstGeom>
        </p:spPr>
        <p:txBody>
          <a:bodyPr/>
          <a:lstStyle/>
          <a:p>
            <a:endParaRPr lang="hr-HR">
              <a:solidFill>
                <a:prstClr val="black"/>
              </a:solidFill>
            </a:endParaRPr>
          </a:p>
        </p:txBody>
      </p:sp>
      <p:sp>
        <p:nvSpPr>
          <p:cNvPr id="9" name="Rezervirano mjesto broja slajda 8"/>
          <p:cNvSpPr>
            <a:spLocks noGrp="1"/>
          </p:cNvSpPr>
          <p:nvPr>
            <p:ph type="sldNum" sz="quarter" idx="12"/>
          </p:nvPr>
        </p:nvSpPr>
        <p:spPr>
          <a:xfrm>
            <a:off x="6553200" y="6356350"/>
            <a:ext cx="2133600" cy="365125"/>
          </a:xfrm>
          <a:prstGeom prst="rect">
            <a:avLst/>
          </a:prstGeom>
        </p:spPr>
        <p:txBody>
          <a:bodyPr/>
          <a:lstStyle/>
          <a:p>
            <a:fld id="{6FDD72BF-B849-4E00-8E72-529104776363}" type="slidenum">
              <a:rPr lang="hr-HR" smtClean="0">
                <a:solidFill>
                  <a:prstClr val="black"/>
                </a:solidFill>
              </a:rPr>
              <a:pPr/>
              <a:t>‹#›</a:t>
            </a:fld>
            <a:endParaRPr lang="hr-HR">
              <a:solidFill>
                <a:prstClr val="black"/>
              </a:solidFill>
            </a:endParaRPr>
          </a:p>
        </p:txBody>
      </p:sp>
    </p:spTree>
    <p:extLst>
      <p:ext uri="{BB962C8B-B14F-4D97-AF65-F5344CB8AC3E}">
        <p14:creationId xmlns:p14="http://schemas.microsoft.com/office/powerpoint/2010/main" val="16990118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Samo naslov">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hr-HR" smtClean="0"/>
              <a:t>Kliknite da biste uredili stil naslova matrice</a:t>
            </a:r>
            <a:endParaRPr lang="hr-HR"/>
          </a:p>
        </p:txBody>
      </p:sp>
      <p:sp>
        <p:nvSpPr>
          <p:cNvPr id="3" name="Rezervirano mjesto datuma 2"/>
          <p:cNvSpPr>
            <a:spLocks noGrp="1"/>
          </p:cNvSpPr>
          <p:nvPr>
            <p:ph type="dt" sz="half" idx="10"/>
          </p:nvPr>
        </p:nvSpPr>
        <p:spPr>
          <a:xfrm>
            <a:off x="457200" y="6356350"/>
            <a:ext cx="2133600" cy="365125"/>
          </a:xfrm>
          <a:prstGeom prst="rect">
            <a:avLst/>
          </a:prstGeom>
        </p:spPr>
        <p:txBody>
          <a:bodyPr/>
          <a:lstStyle/>
          <a:p>
            <a:fld id="{FDC1A071-2A74-455A-A49A-8BB21E4AC2F6}" type="datetimeFigureOut">
              <a:rPr lang="sr-Latn-CS" smtClean="0">
                <a:solidFill>
                  <a:prstClr val="black"/>
                </a:solidFill>
              </a:rPr>
              <a:pPr/>
              <a:t>23.2.2017.</a:t>
            </a:fld>
            <a:endParaRPr lang="hr-HR">
              <a:solidFill>
                <a:prstClr val="black"/>
              </a:solidFill>
            </a:endParaRPr>
          </a:p>
        </p:txBody>
      </p:sp>
      <p:sp>
        <p:nvSpPr>
          <p:cNvPr id="4" name="Rezervirano mjesto podnožja 3"/>
          <p:cNvSpPr>
            <a:spLocks noGrp="1"/>
          </p:cNvSpPr>
          <p:nvPr>
            <p:ph type="ftr" sz="quarter" idx="11"/>
          </p:nvPr>
        </p:nvSpPr>
        <p:spPr>
          <a:xfrm>
            <a:off x="3124200" y="6356350"/>
            <a:ext cx="2895600" cy="365125"/>
          </a:xfrm>
          <a:prstGeom prst="rect">
            <a:avLst/>
          </a:prstGeom>
        </p:spPr>
        <p:txBody>
          <a:bodyPr/>
          <a:lstStyle/>
          <a:p>
            <a:endParaRPr lang="hr-HR">
              <a:solidFill>
                <a:prstClr val="black"/>
              </a:solidFill>
            </a:endParaRPr>
          </a:p>
        </p:txBody>
      </p:sp>
      <p:sp>
        <p:nvSpPr>
          <p:cNvPr id="5" name="Rezervirano mjesto broja slajda 4"/>
          <p:cNvSpPr>
            <a:spLocks noGrp="1"/>
          </p:cNvSpPr>
          <p:nvPr>
            <p:ph type="sldNum" sz="quarter" idx="12"/>
          </p:nvPr>
        </p:nvSpPr>
        <p:spPr>
          <a:xfrm>
            <a:off x="6553200" y="6356350"/>
            <a:ext cx="2133600" cy="365125"/>
          </a:xfrm>
          <a:prstGeom prst="rect">
            <a:avLst/>
          </a:prstGeom>
        </p:spPr>
        <p:txBody>
          <a:bodyPr/>
          <a:lstStyle/>
          <a:p>
            <a:fld id="{6FDD72BF-B849-4E00-8E72-529104776363}" type="slidenum">
              <a:rPr lang="hr-HR" smtClean="0">
                <a:solidFill>
                  <a:prstClr val="black"/>
                </a:solidFill>
              </a:rPr>
              <a:pPr/>
              <a:t>‹#›</a:t>
            </a:fld>
            <a:endParaRPr lang="hr-HR">
              <a:solidFill>
                <a:prstClr val="black"/>
              </a:solidFill>
            </a:endParaRPr>
          </a:p>
        </p:txBody>
      </p:sp>
    </p:spTree>
    <p:extLst>
      <p:ext uri="{BB962C8B-B14F-4D97-AF65-F5344CB8AC3E}">
        <p14:creationId xmlns:p14="http://schemas.microsoft.com/office/powerpoint/2010/main" val="3261254233"/>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Prazno">
    <p:spTree>
      <p:nvGrpSpPr>
        <p:cNvPr id="1" name=""/>
        <p:cNvGrpSpPr/>
        <p:nvPr/>
      </p:nvGrpSpPr>
      <p:grpSpPr>
        <a:xfrm>
          <a:off x="0" y="0"/>
          <a:ext cx="0" cy="0"/>
          <a:chOff x="0" y="0"/>
          <a:chExt cx="0" cy="0"/>
        </a:xfrm>
      </p:grpSpPr>
      <p:sp>
        <p:nvSpPr>
          <p:cNvPr id="2" name="Rezervirano mjesto datuma 1"/>
          <p:cNvSpPr>
            <a:spLocks noGrp="1"/>
          </p:cNvSpPr>
          <p:nvPr>
            <p:ph type="dt" sz="half" idx="10"/>
          </p:nvPr>
        </p:nvSpPr>
        <p:spPr>
          <a:xfrm>
            <a:off x="457200" y="6356350"/>
            <a:ext cx="2133600" cy="365125"/>
          </a:xfrm>
          <a:prstGeom prst="rect">
            <a:avLst/>
          </a:prstGeom>
        </p:spPr>
        <p:txBody>
          <a:bodyPr/>
          <a:lstStyle/>
          <a:p>
            <a:fld id="{FDC1A071-2A74-455A-A49A-8BB21E4AC2F6}" type="datetimeFigureOut">
              <a:rPr lang="sr-Latn-CS" smtClean="0">
                <a:solidFill>
                  <a:prstClr val="black"/>
                </a:solidFill>
              </a:rPr>
              <a:pPr/>
              <a:t>23.2.2017.</a:t>
            </a:fld>
            <a:endParaRPr lang="hr-HR">
              <a:solidFill>
                <a:prstClr val="black"/>
              </a:solidFill>
            </a:endParaRPr>
          </a:p>
        </p:txBody>
      </p:sp>
      <p:sp>
        <p:nvSpPr>
          <p:cNvPr id="3" name="Rezervirano mjesto podnožja 2"/>
          <p:cNvSpPr>
            <a:spLocks noGrp="1"/>
          </p:cNvSpPr>
          <p:nvPr>
            <p:ph type="ftr" sz="quarter" idx="11"/>
          </p:nvPr>
        </p:nvSpPr>
        <p:spPr>
          <a:xfrm>
            <a:off x="3124200" y="6356350"/>
            <a:ext cx="2895600" cy="365125"/>
          </a:xfrm>
          <a:prstGeom prst="rect">
            <a:avLst/>
          </a:prstGeom>
        </p:spPr>
        <p:txBody>
          <a:bodyPr/>
          <a:lstStyle/>
          <a:p>
            <a:endParaRPr lang="hr-HR">
              <a:solidFill>
                <a:prstClr val="black"/>
              </a:solidFill>
            </a:endParaRPr>
          </a:p>
        </p:txBody>
      </p:sp>
      <p:sp>
        <p:nvSpPr>
          <p:cNvPr id="4" name="Rezervirano mjesto broja slajda 3"/>
          <p:cNvSpPr>
            <a:spLocks noGrp="1"/>
          </p:cNvSpPr>
          <p:nvPr>
            <p:ph type="sldNum" sz="quarter" idx="12"/>
          </p:nvPr>
        </p:nvSpPr>
        <p:spPr>
          <a:xfrm>
            <a:off x="6553200" y="6356350"/>
            <a:ext cx="2133600" cy="365125"/>
          </a:xfrm>
          <a:prstGeom prst="rect">
            <a:avLst/>
          </a:prstGeom>
        </p:spPr>
        <p:txBody>
          <a:bodyPr/>
          <a:lstStyle/>
          <a:p>
            <a:fld id="{6FDD72BF-B849-4E00-8E72-529104776363}" type="slidenum">
              <a:rPr lang="hr-HR" smtClean="0">
                <a:solidFill>
                  <a:prstClr val="black"/>
                </a:solidFill>
              </a:rPr>
              <a:pPr/>
              <a:t>‹#›</a:t>
            </a:fld>
            <a:endParaRPr lang="hr-HR">
              <a:solidFill>
                <a:prstClr val="black"/>
              </a:solidFill>
            </a:endParaRPr>
          </a:p>
        </p:txBody>
      </p:sp>
    </p:spTree>
    <p:extLst>
      <p:ext uri="{BB962C8B-B14F-4D97-AF65-F5344CB8AC3E}">
        <p14:creationId xmlns:p14="http://schemas.microsoft.com/office/powerpoint/2010/main" val="361255684"/>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Sadržaj s opisom">
    <p:spTree>
      <p:nvGrpSpPr>
        <p:cNvPr id="1" name=""/>
        <p:cNvGrpSpPr/>
        <p:nvPr/>
      </p:nvGrpSpPr>
      <p:grpSpPr>
        <a:xfrm>
          <a:off x="0" y="0"/>
          <a:ext cx="0" cy="0"/>
          <a:chOff x="0" y="0"/>
          <a:chExt cx="0" cy="0"/>
        </a:xfrm>
      </p:grpSpPr>
      <p:sp>
        <p:nvSpPr>
          <p:cNvPr id="2" name="Naslov 1"/>
          <p:cNvSpPr>
            <a:spLocks noGrp="1"/>
          </p:cNvSpPr>
          <p:nvPr>
            <p:ph type="title"/>
          </p:nvPr>
        </p:nvSpPr>
        <p:spPr>
          <a:xfrm>
            <a:off x="457200" y="273050"/>
            <a:ext cx="3008313" cy="1162050"/>
          </a:xfrm>
        </p:spPr>
        <p:txBody>
          <a:bodyPr anchor="b"/>
          <a:lstStyle>
            <a:lvl1pPr algn="l">
              <a:defRPr sz="2000" b="1"/>
            </a:lvl1pPr>
          </a:lstStyle>
          <a:p>
            <a:r>
              <a:rPr lang="hr-HR" smtClean="0"/>
              <a:t>Kliknite da biste uredili stil naslova matrice</a:t>
            </a:r>
            <a:endParaRPr lang="hr-HR"/>
          </a:p>
        </p:txBody>
      </p:sp>
      <p:sp>
        <p:nvSpPr>
          <p:cNvPr id="3" name="Rezervirano mjesto sadržaja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r-HR" smtClean="0"/>
              <a:t>Kliknite da biste uredili stilove teksta matrice</a:t>
            </a:r>
          </a:p>
          <a:p>
            <a:pPr lvl="1"/>
            <a:r>
              <a:rPr lang="hr-HR" smtClean="0"/>
              <a:t>Druga razina</a:t>
            </a:r>
          </a:p>
          <a:p>
            <a:pPr lvl="2"/>
            <a:r>
              <a:rPr lang="hr-HR" smtClean="0"/>
              <a:t>Treća razina</a:t>
            </a:r>
          </a:p>
          <a:p>
            <a:pPr lvl="3"/>
            <a:r>
              <a:rPr lang="hr-HR" smtClean="0"/>
              <a:t>Četvrta razina</a:t>
            </a:r>
          </a:p>
          <a:p>
            <a:pPr lvl="4"/>
            <a:r>
              <a:rPr lang="hr-HR" smtClean="0"/>
              <a:t>Peta razina</a:t>
            </a:r>
            <a:endParaRPr lang="hr-HR"/>
          </a:p>
        </p:txBody>
      </p:sp>
      <p:sp>
        <p:nvSpPr>
          <p:cNvPr id="4" name="Rezervirano mjesto teksta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r-HR" smtClean="0"/>
              <a:t>Kliknite da biste uredili stilove teksta matrice</a:t>
            </a:r>
          </a:p>
        </p:txBody>
      </p:sp>
      <p:sp>
        <p:nvSpPr>
          <p:cNvPr id="5" name="Rezervirano mjesto datuma 4"/>
          <p:cNvSpPr>
            <a:spLocks noGrp="1"/>
          </p:cNvSpPr>
          <p:nvPr>
            <p:ph type="dt" sz="half" idx="10"/>
          </p:nvPr>
        </p:nvSpPr>
        <p:spPr>
          <a:xfrm>
            <a:off x="457200" y="6356350"/>
            <a:ext cx="2133600" cy="365125"/>
          </a:xfrm>
          <a:prstGeom prst="rect">
            <a:avLst/>
          </a:prstGeom>
        </p:spPr>
        <p:txBody>
          <a:bodyPr/>
          <a:lstStyle/>
          <a:p>
            <a:fld id="{FDC1A071-2A74-455A-A49A-8BB21E4AC2F6}" type="datetimeFigureOut">
              <a:rPr lang="sr-Latn-CS" smtClean="0">
                <a:solidFill>
                  <a:prstClr val="black"/>
                </a:solidFill>
              </a:rPr>
              <a:pPr/>
              <a:t>23.2.2017.</a:t>
            </a:fld>
            <a:endParaRPr lang="hr-HR">
              <a:solidFill>
                <a:prstClr val="black"/>
              </a:solidFill>
            </a:endParaRPr>
          </a:p>
        </p:txBody>
      </p:sp>
      <p:sp>
        <p:nvSpPr>
          <p:cNvPr id="6" name="Rezervirano mjesto podnožja 5"/>
          <p:cNvSpPr>
            <a:spLocks noGrp="1"/>
          </p:cNvSpPr>
          <p:nvPr>
            <p:ph type="ftr" sz="quarter" idx="11"/>
          </p:nvPr>
        </p:nvSpPr>
        <p:spPr>
          <a:xfrm>
            <a:off x="3124200" y="6356350"/>
            <a:ext cx="2895600" cy="365125"/>
          </a:xfrm>
          <a:prstGeom prst="rect">
            <a:avLst/>
          </a:prstGeom>
        </p:spPr>
        <p:txBody>
          <a:bodyPr/>
          <a:lstStyle/>
          <a:p>
            <a:endParaRPr lang="hr-HR">
              <a:solidFill>
                <a:prstClr val="black"/>
              </a:solidFill>
            </a:endParaRPr>
          </a:p>
        </p:txBody>
      </p:sp>
      <p:sp>
        <p:nvSpPr>
          <p:cNvPr id="7" name="Rezervirano mjesto broja slajda 6"/>
          <p:cNvSpPr>
            <a:spLocks noGrp="1"/>
          </p:cNvSpPr>
          <p:nvPr>
            <p:ph type="sldNum" sz="quarter" idx="12"/>
          </p:nvPr>
        </p:nvSpPr>
        <p:spPr>
          <a:xfrm>
            <a:off x="6553200" y="6356350"/>
            <a:ext cx="2133600" cy="365125"/>
          </a:xfrm>
          <a:prstGeom prst="rect">
            <a:avLst/>
          </a:prstGeom>
        </p:spPr>
        <p:txBody>
          <a:bodyPr/>
          <a:lstStyle/>
          <a:p>
            <a:fld id="{6FDD72BF-B849-4E00-8E72-529104776363}" type="slidenum">
              <a:rPr lang="hr-HR" smtClean="0">
                <a:solidFill>
                  <a:prstClr val="black"/>
                </a:solidFill>
              </a:rPr>
              <a:pPr/>
              <a:t>‹#›</a:t>
            </a:fld>
            <a:endParaRPr lang="hr-HR">
              <a:solidFill>
                <a:prstClr val="black"/>
              </a:solidFill>
            </a:endParaRPr>
          </a:p>
        </p:txBody>
      </p:sp>
    </p:spTree>
    <p:extLst>
      <p:ext uri="{BB962C8B-B14F-4D97-AF65-F5344CB8AC3E}">
        <p14:creationId xmlns:p14="http://schemas.microsoft.com/office/powerpoint/2010/main" val="214722921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Slika s opisom">
    <p:spTree>
      <p:nvGrpSpPr>
        <p:cNvPr id="1" name=""/>
        <p:cNvGrpSpPr/>
        <p:nvPr/>
      </p:nvGrpSpPr>
      <p:grpSpPr>
        <a:xfrm>
          <a:off x="0" y="0"/>
          <a:ext cx="0" cy="0"/>
          <a:chOff x="0" y="0"/>
          <a:chExt cx="0" cy="0"/>
        </a:xfrm>
      </p:grpSpPr>
      <p:sp>
        <p:nvSpPr>
          <p:cNvPr id="2" name="Naslov 1"/>
          <p:cNvSpPr>
            <a:spLocks noGrp="1"/>
          </p:cNvSpPr>
          <p:nvPr>
            <p:ph type="title"/>
          </p:nvPr>
        </p:nvSpPr>
        <p:spPr>
          <a:xfrm>
            <a:off x="1792288" y="4800600"/>
            <a:ext cx="5486400" cy="566738"/>
          </a:xfrm>
        </p:spPr>
        <p:txBody>
          <a:bodyPr anchor="b"/>
          <a:lstStyle>
            <a:lvl1pPr algn="l">
              <a:defRPr sz="2000" b="1"/>
            </a:lvl1pPr>
          </a:lstStyle>
          <a:p>
            <a:r>
              <a:rPr lang="hr-HR" smtClean="0"/>
              <a:t>Kliknite da biste uredili stil naslova matrice</a:t>
            </a:r>
            <a:endParaRPr lang="hr-HR"/>
          </a:p>
        </p:txBody>
      </p:sp>
      <p:sp>
        <p:nvSpPr>
          <p:cNvPr id="3" name="Rezervirano mjesto slik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r-HR"/>
          </a:p>
        </p:txBody>
      </p:sp>
      <p:sp>
        <p:nvSpPr>
          <p:cNvPr id="4" name="Rezervirano mjesto teksta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r-HR" smtClean="0"/>
              <a:t>Kliknite da biste uredili stilove teksta matrice</a:t>
            </a:r>
          </a:p>
        </p:txBody>
      </p:sp>
      <p:sp>
        <p:nvSpPr>
          <p:cNvPr id="5" name="Rezervirano mjesto datuma 4"/>
          <p:cNvSpPr>
            <a:spLocks noGrp="1"/>
          </p:cNvSpPr>
          <p:nvPr>
            <p:ph type="dt" sz="half" idx="10"/>
          </p:nvPr>
        </p:nvSpPr>
        <p:spPr>
          <a:xfrm>
            <a:off x="457200" y="6356350"/>
            <a:ext cx="2133600" cy="365125"/>
          </a:xfrm>
          <a:prstGeom prst="rect">
            <a:avLst/>
          </a:prstGeom>
        </p:spPr>
        <p:txBody>
          <a:bodyPr/>
          <a:lstStyle/>
          <a:p>
            <a:fld id="{FDC1A071-2A74-455A-A49A-8BB21E4AC2F6}" type="datetimeFigureOut">
              <a:rPr lang="sr-Latn-CS" smtClean="0">
                <a:solidFill>
                  <a:prstClr val="black"/>
                </a:solidFill>
              </a:rPr>
              <a:pPr/>
              <a:t>23.2.2017.</a:t>
            </a:fld>
            <a:endParaRPr lang="hr-HR">
              <a:solidFill>
                <a:prstClr val="black"/>
              </a:solidFill>
            </a:endParaRPr>
          </a:p>
        </p:txBody>
      </p:sp>
      <p:sp>
        <p:nvSpPr>
          <p:cNvPr id="6" name="Rezervirano mjesto podnožja 5"/>
          <p:cNvSpPr>
            <a:spLocks noGrp="1"/>
          </p:cNvSpPr>
          <p:nvPr>
            <p:ph type="ftr" sz="quarter" idx="11"/>
          </p:nvPr>
        </p:nvSpPr>
        <p:spPr>
          <a:xfrm>
            <a:off x="3124200" y="6356350"/>
            <a:ext cx="2895600" cy="365125"/>
          </a:xfrm>
          <a:prstGeom prst="rect">
            <a:avLst/>
          </a:prstGeom>
        </p:spPr>
        <p:txBody>
          <a:bodyPr/>
          <a:lstStyle/>
          <a:p>
            <a:endParaRPr lang="hr-HR">
              <a:solidFill>
                <a:prstClr val="black"/>
              </a:solidFill>
            </a:endParaRPr>
          </a:p>
        </p:txBody>
      </p:sp>
      <p:sp>
        <p:nvSpPr>
          <p:cNvPr id="7" name="Rezervirano mjesto broja slajda 6"/>
          <p:cNvSpPr>
            <a:spLocks noGrp="1"/>
          </p:cNvSpPr>
          <p:nvPr>
            <p:ph type="sldNum" sz="quarter" idx="12"/>
          </p:nvPr>
        </p:nvSpPr>
        <p:spPr>
          <a:xfrm>
            <a:off x="6553200" y="6356350"/>
            <a:ext cx="2133600" cy="365125"/>
          </a:xfrm>
          <a:prstGeom prst="rect">
            <a:avLst/>
          </a:prstGeom>
        </p:spPr>
        <p:txBody>
          <a:bodyPr/>
          <a:lstStyle/>
          <a:p>
            <a:fld id="{6FDD72BF-B849-4E00-8E72-529104776363}" type="slidenum">
              <a:rPr lang="hr-HR" smtClean="0">
                <a:solidFill>
                  <a:prstClr val="black"/>
                </a:solidFill>
              </a:rPr>
              <a:pPr/>
              <a:t>‹#›</a:t>
            </a:fld>
            <a:endParaRPr lang="hr-HR">
              <a:solidFill>
                <a:prstClr val="black"/>
              </a:solidFill>
            </a:endParaRPr>
          </a:p>
        </p:txBody>
      </p:sp>
    </p:spTree>
    <p:extLst>
      <p:ext uri="{BB962C8B-B14F-4D97-AF65-F5344CB8AC3E}">
        <p14:creationId xmlns:p14="http://schemas.microsoft.com/office/powerpoint/2010/main" val="1179521842"/>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Naslov i okomiti tekst">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hr-HR" smtClean="0"/>
              <a:t>Kliknite da biste uredili stil naslova matrice</a:t>
            </a:r>
            <a:endParaRPr lang="hr-HR"/>
          </a:p>
        </p:txBody>
      </p:sp>
      <p:sp>
        <p:nvSpPr>
          <p:cNvPr id="3" name="Rezervirano mjesto okomitog teksta 2"/>
          <p:cNvSpPr>
            <a:spLocks noGrp="1"/>
          </p:cNvSpPr>
          <p:nvPr>
            <p:ph type="body" orient="vert" idx="1"/>
          </p:nvPr>
        </p:nvSpPr>
        <p:spPr/>
        <p:txBody>
          <a:bodyPr vert="eaVert"/>
          <a:lstStyle/>
          <a:p>
            <a:pPr lvl="0"/>
            <a:r>
              <a:rPr lang="hr-HR" smtClean="0"/>
              <a:t>Kliknite da biste uredili stilove teksta matrice</a:t>
            </a:r>
          </a:p>
          <a:p>
            <a:pPr lvl="1"/>
            <a:r>
              <a:rPr lang="hr-HR" smtClean="0"/>
              <a:t>Druga razina</a:t>
            </a:r>
          </a:p>
          <a:p>
            <a:pPr lvl="2"/>
            <a:r>
              <a:rPr lang="hr-HR" smtClean="0"/>
              <a:t>Treća razina</a:t>
            </a:r>
          </a:p>
          <a:p>
            <a:pPr lvl="3"/>
            <a:r>
              <a:rPr lang="hr-HR" smtClean="0"/>
              <a:t>Četvrta razina</a:t>
            </a:r>
          </a:p>
          <a:p>
            <a:pPr lvl="4"/>
            <a:r>
              <a:rPr lang="hr-HR" smtClean="0"/>
              <a:t>Peta razina</a:t>
            </a:r>
            <a:endParaRPr lang="hr-HR"/>
          </a:p>
        </p:txBody>
      </p:sp>
      <p:sp>
        <p:nvSpPr>
          <p:cNvPr id="4" name="Rezervirano mjesto datuma 3"/>
          <p:cNvSpPr>
            <a:spLocks noGrp="1"/>
          </p:cNvSpPr>
          <p:nvPr>
            <p:ph type="dt" sz="half" idx="10"/>
          </p:nvPr>
        </p:nvSpPr>
        <p:spPr>
          <a:xfrm>
            <a:off x="457200" y="6356350"/>
            <a:ext cx="2133600" cy="365125"/>
          </a:xfrm>
          <a:prstGeom prst="rect">
            <a:avLst/>
          </a:prstGeom>
        </p:spPr>
        <p:txBody>
          <a:bodyPr/>
          <a:lstStyle/>
          <a:p>
            <a:fld id="{FDC1A071-2A74-455A-A49A-8BB21E4AC2F6}" type="datetimeFigureOut">
              <a:rPr lang="sr-Latn-CS" smtClean="0">
                <a:solidFill>
                  <a:prstClr val="black"/>
                </a:solidFill>
              </a:rPr>
              <a:pPr/>
              <a:t>23.2.2017.</a:t>
            </a:fld>
            <a:endParaRPr lang="hr-HR">
              <a:solidFill>
                <a:prstClr val="black"/>
              </a:solidFill>
            </a:endParaRPr>
          </a:p>
        </p:txBody>
      </p:sp>
      <p:sp>
        <p:nvSpPr>
          <p:cNvPr id="5" name="Rezervirano mjesto podnožja 4"/>
          <p:cNvSpPr>
            <a:spLocks noGrp="1"/>
          </p:cNvSpPr>
          <p:nvPr>
            <p:ph type="ftr" sz="quarter" idx="11"/>
          </p:nvPr>
        </p:nvSpPr>
        <p:spPr>
          <a:xfrm>
            <a:off x="3124200" y="6356350"/>
            <a:ext cx="2895600" cy="365125"/>
          </a:xfrm>
          <a:prstGeom prst="rect">
            <a:avLst/>
          </a:prstGeom>
        </p:spPr>
        <p:txBody>
          <a:bodyPr/>
          <a:lstStyle/>
          <a:p>
            <a:endParaRPr lang="hr-HR">
              <a:solidFill>
                <a:prstClr val="black"/>
              </a:solidFill>
            </a:endParaRPr>
          </a:p>
        </p:txBody>
      </p:sp>
      <p:sp>
        <p:nvSpPr>
          <p:cNvPr id="6" name="Rezervirano mjesto broja slajda 5"/>
          <p:cNvSpPr>
            <a:spLocks noGrp="1"/>
          </p:cNvSpPr>
          <p:nvPr>
            <p:ph type="sldNum" sz="quarter" idx="12"/>
          </p:nvPr>
        </p:nvSpPr>
        <p:spPr>
          <a:xfrm>
            <a:off x="6553200" y="6356350"/>
            <a:ext cx="2133600" cy="365125"/>
          </a:xfrm>
          <a:prstGeom prst="rect">
            <a:avLst/>
          </a:prstGeom>
        </p:spPr>
        <p:txBody>
          <a:bodyPr/>
          <a:lstStyle/>
          <a:p>
            <a:fld id="{6FDD72BF-B849-4E00-8E72-529104776363}" type="slidenum">
              <a:rPr lang="hr-HR" smtClean="0">
                <a:solidFill>
                  <a:prstClr val="black"/>
                </a:solidFill>
              </a:rPr>
              <a:pPr/>
              <a:t>‹#›</a:t>
            </a:fld>
            <a:endParaRPr lang="hr-HR">
              <a:solidFill>
                <a:prstClr val="black"/>
              </a:solidFill>
            </a:endParaRPr>
          </a:p>
        </p:txBody>
      </p:sp>
    </p:spTree>
    <p:extLst>
      <p:ext uri="{BB962C8B-B14F-4D97-AF65-F5344CB8AC3E}">
        <p14:creationId xmlns:p14="http://schemas.microsoft.com/office/powerpoint/2010/main" val="4162417051"/>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Okomiti naslov i tekst">
    <p:spTree>
      <p:nvGrpSpPr>
        <p:cNvPr id="1" name=""/>
        <p:cNvGrpSpPr/>
        <p:nvPr/>
      </p:nvGrpSpPr>
      <p:grpSpPr>
        <a:xfrm>
          <a:off x="0" y="0"/>
          <a:ext cx="0" cy="0"/>
          <a:chOff x="0" y="0"/>
          <a:chExt cx="0" cy="0"/>
        </a:xfrm>
      </p:grpSpPr>
      <p:sp>
        <p:nvSpPr>
          <p:cNvPr id="2" name="Okomiti naslov 1"/>
          <p:cNvSpPr>
            <a:spLocks noGrp="1"/>
          </p:cNvSpPr>
          <p:nvPr>
            <p:ph type="title" orient="vert"/>
          </p:nvPr>
        </p:nvSpPr>
        <p:spPr>
          <a:xfrm>
            <a:off x="6629400" y="274638"/>
            <a:ext cx="2057400" cy="5851525"/>
          </a:xfrm>
        </p:spPr>
        <p:txBody>
          <a:bodyPr vert="eaVert"/>
          <a:lstStyle/>
          <a:p>
            <a:r>
              <a:rPr lang="hr-HR" smtClean="0"/>
              <a:t>Kliknite da biste uredili stil naslova matrice</a:t>
            </a:r>
            <a:endParaRPr lang="hr-HR"/>
          </a:p>
        </p:txBody>
      </p:sp>
      <p:sp>
        <p:nvSpPr>
          <p:cNvPr id="3" name="Rezervirano mjesto okomitog teksta 2"/>
          <p:cNvSpPr>
            <a:spLocks noGrp="1"/>
          </p:cNvSpPr>
          <p:nvPr>
            <p:ph type="body" orient="vert" idx="1"/>
          </p:nvPr>
        </p:nvSpPr>
        <p:spPr>
          <a:xfrm>
            <a:off x="457200" y="274638"/>
            <a:ext cx="6019800" cy="5851525"/>
          </a:xfrm>
        </p:spPr>
        <p:txBody>
          <a:bodyPr vert="eaVert"/>
          <a:lstStyle/>
          <a:p>
            <a:pPr lvl="0"/>
            <a:r>
              <a:rPr lang="hr-HR" smtClean="0"/>
              <a:t>Kliknite da biste uredili stilove teksta matrice</a:t>
            </a:r>
          </a:p>
          <a:p>
            <a:pPr lvl="1"/>
            <a:r>
              <a:rPr lang="hr-HR" smtClean="0"/>
              <a:t>Druga razina</a:t>
            </a:r>
          </a:p>
          <a:p>
            <a:pPr lvl="2"/>
            <a:r>
              <a:rPr lang="hr-HR" smtClean="0"/>
              <a:t>Treća razina</a:t>
            </a:r>
          </a:p>
          <a:p>
            <a:pPr lvl="3"/>
            <a:r>
              <a:rPr lang="hr-HR" smtClean="0"/>
              <a:t>Četvrta razina</a:t>
            </a:r>
          </a:p>
          <a:p>
            <a:pPr lvl="4"/>
            <a:r>
              <a:rPr lang="hr-HR" smtClean="0"/>
              <a:t>Peta razina</a:t>
            </a:r>
            <a:endParaRPr lang="hr-HR"/>
          </a:p>
        </p:txBody>
      </p:sp>
      <p:sp>
        <p:nvSpPr>
          <p:cNvPr id="4" name="Rezervirano mjesto datuma 3"/>
          <p:cNvSpPr>
            <a:spLocks noGrp="1"/>
          </p:cNvSpPr>
          <p:nvPr>
            <p:ph type="dt" sz="half" idx="10"/>
          </p:nvPr>
        </p:nvSpPr>
        <p:spPr>
          <a:xfrm>
            <a:off x="457200" y="6356350"/>
            <a:ext cx="2133600" cy="365125"/>
          </a:xfrm>
          <a:prstGeom prst="rect">
            <a:avLst/>
          </a:prstGeom>
        </p:spPr>
        <p:txBody>
          <a:bodyPr/>
          <a:lstStyle/>
          <a:p>
            <a:fld id="{FDC1A071-2A74-455A-A49A-8BB21E4AC2F6}" type="datetimeFigureOut">
              <a:rPr lang="sr-Latn-CS" smtClean="0">
                <a:solidFill>
                  <a:prstClr val="black"/>
                </a:solidFill>
              </a:rPr>
              <a:pPr/>
              <a:t>23.2.2017.</a:t>
            </a:fld>
            <a:endParaRPr lang="hr-HR">
              <a:solidFill>
                <a:prstClr val="black"/>
              </a:solidFill>
            </a:endParaRPr>
          </a:p>
        </p:txBody>
      </p:sp>
      <p:sp>
        <p:nvSpPr>
          <p:cNvPr id="5" name="Rezervirano mjesto podnožja 4"/>
          <p:cNvSpPr>
            <a:spLocks noGrp="1"/>
          </p:cNvSpPr>
          <p:nvPr>
            <p:ph type="ftr" sz="quarter" idx="11"/>
          </p:nvPr>
        </p:nvSpPr>
        <p:spPr>
          <a:xfrm>
            <a:off x="3124200" y="6356350"/>
            <a:ext cx="2895600" cy="365125"/>
          </a:xfrm>
          <a:prstGeom prst="rect">
            <a:avLst/>
          </a:prstGeom>
        </p:spPr>
        <p:txBody>
          <a:bodyPr/>
          <a:lstStyle/>
          <a:p>
            <a:endParaRPr lang="hr-HR">
              <a:solidFill>
                <a:prstClr val="black"/>
              </a:solidFill>
            </a:endParaRPr>
          </a:p>
        </p:txBody>
      </p:sp>
      <p:sp>
        <p:nvSpPr>
          <p:cNvPr id="6" name="Rezervirano mjesto broja slajda 5"/>
          <p:cNvSpPr>
            <a:spLocks noGrp="1"/>
          </p:cNvSpPr>
          <p:nvPr>
            <p:ph type="sldNum" sz="quarter" idx="12"/>
          </p:nvPr>
        </p:nvSpPr>
        <p:spPr>
          <a:xfrm>
            <a:off x="6553200" y="6356350"/>
            <a:ext cx="2133600" cy="365125"/>
          </a:xfrm>
          <a:prstGeom prst="rect">
            <a:avLst/>
          </a:prstGeom>
        </p:spPr>
        <p:txBody>
          <a:bodyPr/>
          <a:lstStyle/>
          <a:p>
            <a:fld id="{6FDD72BF-B849-4E00-8E72-529104776363}" type="slidenum">
              <a:rPr lang="hr-HR" smtClean="0">
                <a:solidFill>
                  <a:prstClr val="black"/>
                </a:solidFill>
              </a:rPr>
              <a:pPr/>
              <a:t>‹#›</a:t>
            </a:fld>
            <a:endParaRPr lang="hr-HR">
              <a:solidFill>
                <a:prstClr val="black"/>
              </a:solidFill>
            </a:endParaRPr>
          </a:p>
        </p:txBody>
      </p:sp>
    </p:spTree>
    <p:extLst>
      <p:ext uri="{BB962C8B-B14F-4D97-AF65-F5344CB8AC3E}">
        <p14:creationId xmlns:p14="http://schemas.microsoft.com/office/powerpoint/2010/main" val="374741054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Naslov i sadržaj">
    <p:spTree>
      <p:nvGrpSpPr>
        <p:cNvPr id="1" name=""/>
        <p:cNvGrpSpPr/>
        <p:nvPr/>
      </p:nvGrpSpPr>
      <p:grpSpPr>
        <a:xfrm>
          <a:off x="0" y="0"/>
          <a:ext cx="0" cy="0"/>
          <a:chOff x="0" y="0"/>
          <a:chExt cx="0" cy="0"/>
        </a:xfrm>
      </p:grpSpPr>
      <p:sp>
        <p:nvSpPr>
          <p:cNvPr id="7" name="Naslov 1"/>
          <p:cNvSpPr>
            <a:spLocks noGrp="1"/>
          </p:cNvSpPr>
          <p:nvPr>
            <p:ph type="title" hasCustomPrompt="1"/>
          </p:nvPr>
        </p:nvSpPr>
        <p:spPr>
          <a:xfrm>
            <a:off x="142844" y="44624"/>
            <a:ext cx="8858312" cy="576064"/>
          </a:xfrm>
        </p:spPr>
        <p:txBody>
          <a:bodyPr>
            <a:noAutofit/>
          </a:bodyPr>
          <a:lstStyle>
            <a:lvl1pPr algn="l">
              <a:defRPr sz="3600"/>
            </a:lvl1pPr>
          </a:lstStyle>
          <a:p>
            <a:r>
              <a:rPr lang="hr-HR" dirty="0" smtClean="0"/>
              <a:t>Naslov</a:t>
            </a:r>
            <a:endParaRPr lang="hr-HR" dirty="0"/>
          </a:p>
        </p:txBody>
      </p:sp>
      <p:sp>
        <p:nvSpPr>
          <p:cNvPr id="8" name="Rezervirano mjesto sadržaja 2"/>
          <p:cNvSpPr>
            <a:spLocks noGrp="1"/>
          </p:cNvSpPr>
          <p:nvPr>
            <p:ph idx="1"/>
          </p:nvPr>
        </p:nvSpPr>
        <p:spPr>
          <a:xfrm>
            <a:off x="179512" y="692696"/>
            <a:ext cx="8783078" cy="5951014"/>
          </a:xfrm>
        </p:spPr>
        <p:txBody>
          <a:bodyPr/>
          <a:lstStyle>
            <a:lvl1pPr>
              <a:buFont typeface="Calibri" pitchFamily="34" charset="0"/>
              <a:buChar char="–"/>
              <a:defRPr/>
            </a:lvl1pPr>
            <a:lvl2pPr>
              <a:buFont typeface="Calibri" pitchFamily="34" charset="0"/>
              <a:buChar char="–"/>
              <a:defRPr/>
            </a:lvl2pPr>
            <a:lvl3pPr>
              <a:buFont typeface="Calibri" pitchFamily="34" charset="0"/>
              <a:buChar char="–"/>
              <a:defRPr/>
            </a:lvl3pPr>
            <a:lvl4pPr>
              <a:buFont typeface="Calibri" pitchFamily="34" charset="0"/>
              <a:buChar char="–"/>
              <a:defRPr/>
            </a:lvl4pPr>
            <a:lvl5pPr>
              <a:buFont typeface="Calibri" pitchFamily="34" charset="0"/>
              <a:buChar char="–"/>
              <a:defRPr/>
            </a:lvl5pPr>
          </a:lstStyle>
          <a:p>
            <a:pPr lvl="0"/>
            <a:r>
              <a:rPr lang="hr-HR" dirty="0" smtClean="0"/>
              <a:t>Kliknite da biste uredili stilove teksta matrice</a:t>
            </a:r>
          </a:p>
          <a:p>
            <a:pPr lvl="1"/>
            <a:r>
              <a:rPr lang="hr-HR" dirty="0" smtClean="0"/>
              <a:t>Druga razina</a:t>
            </a:r>
          </a:p>
          <a:p>
            <a:pPr lvl="2"/>
            <a:r>
              <a:rPr lang="hr-HR" dirty="0" smtClean="0"/>
              <a:t>Treća razina</a:t>
            </a:r>
          </a:p>
          <a:p>
            <a:pPr lvl="3"/>
            <a:r>
              <a:rPr lang="hr-HR" dirty="0" smtClean="0"/>
              <a:t>Četvrta razina</a:t>
            </a:r>
          </a:p>
          <a:p>
            <a:pPr lvl="4"/>
            <a:r>
              <a:rPr lang="hr-HR" dirty="0" smtClean="0"/>
              <a:t>Peta razina</a:t>
            </a:r>
            <a:endParaRPr lang="hr-HR" dirty="0"/>
          </a:p>
        </p:txBody>
      </p:sp>
      <p:cxnSp>
        <p:nvCxnSpPr>
          <p:cNvPr id="9" name="Straight Connector 8"/>
          <p:cNvCxnSpPr/>
          <p:nvPr userDrawn="1"/>
        </p:nvCxnSpPr>
        <p:spPr>
          <a:xfrm>
            <a:off x="179512" y="548680"/>
            <a:ext cx="878497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0344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Naslov i sadržaj">
    <p:spTree>
      <p:nvGrpSpPr>
        <p:cNvPr id="1" name=""/>
        <p:cNvGrpSpPr/>
        <p:nvPr/>
      </p:nvGrpSpPr>
      <p:grpSpPr>
        <a:xfrm>
          <a:off x="0" y="0"/>
          <a:ext cx="0" cy="0"/>
          <a:chOff x="0" y="0"/>
          <a:chExt cx="0" cy="0"/>
        </a:xfrm>
      </p:grpSpPr>
      <p:sp>
        <p:nvSpPr>
          <p:cNvPr id="2" name="Naslov 1"/>
          <p:cNvSpPr>
            <a:spLocks noGrp="1"/>
          </p:cNvSpPr>
          <p:nvPr>
            <p:ph type="title" hasCustomPrompt="1"/>
          </p:nvPr>
        </p:nvSpPr>
        <p:spPr>
          <a:xfrm>
            <a:off x="142844" y="-22254"/>
            <a:ext cx="8858312" cy="642942"/>
          </a:xfrm>
        </p:spPr>
        <p:txBody>
          <a:bodyPr>
            <a:noAutofit/>
          </a:bodyPr>
          <a:lstStyle>
            <a:lvl1pPr algn="l">
              <a:defRPr sz="3600"/>
            </a:lvl1pPr>
          </a:lstStyle>
          <a:p>
            <a:r>
              <a:rPr lang="hr-HR" dirty="0" smtClean="0"/>
              <a:t>Naslov</a:t>
            </a:r>
            <a:endParaRPr lang="hr-HR" dirty="0"/>
          </a:p>
        </p:txBody>
      </p:sp>
      <p:sp>
        <p:nvSpPr>
          <p:cNvPr id="3" name="Rezervirano mjesto sadržaja 2"/>
          <p:cNvSpPr>
            <a:spLocks noGrp="1"/>
          </p:cNvSpPr>
          <p:nvPr>
            <p:ph idx="1"/>
          </p:nvPr>
        </p:nvSpPr>
        <p:spPr>
          <a:xfrm>
            <a:off x="0" y="659795"/>
            <a:ext cx="9144000" cy="6297597"/>
          </a:xfrm>
        </p:spPr>
        <p:txBody>
          <a:bodyPr>
            <a:normAutofit/>
          </a:bodyPr>
          <a:lstStyle>
            <a:lvl1pPr>
              <a:buFont typeface="Calibri" pitchFamily="34" charset="0"/>
              <a:buChar char="–"/>
              <a:defRPr sz="2800"/>
            </a:lvl1pPr>
            <a:lvl2pPr>
              <a:buFont typeface="Calibri" pitchFamily="34" charset="0"/>
              <a:buChar char="–"/>
              <a:defRPr sz="2400"/>
            </a:lvl2pPr>
            <a:lvl3pPr>
              <a:buFont typeface="Calibri" pitchFamily="34" charset="0"/>
              <a:buChar char="–"/>
              <a:defRPr sz="2000"/>
            </a:lvl3pPr>
            <a:lvl4pPr>
              <a:buFont typeface="Calibri" pitchFamily="34" charset="0"/>
              <a:buChar char="–"/>
              <a:defRPr sz="1800"/>
            </a:lvl4pPr>
            <a:lvl5pPr>
              <a:buFont typeface="Calibri" pitchFamily="34" charset="0"/>
              <a:buChar char="–"/>
              <a:defRPr sz="1800"/>
            </a:lvl5pPr>
          </a:lstStyle>
          <a:p>
            <a:pPr lvl="0"/>
            <a:r>
              <a:rPr lang="hr-HR" dirty="0" smtClean="0"/>
              <a:t>Kliknite da biste uredili stilove teksta matrice</a:t>
            </a:r>
          </a:p>
          <a:p>
            <a:pPr lvl="1"/>
            <a:r>
              <a:rPr lang="hr-HR" dirty="0" smtClean="0"/>
              <a:t>Druga razina</a:t>
            </a:r>
          </a:p>
          <a:p>
            <a:pPr lvl="2"/>
            <a:r>
              <a:rPr lang="hr-HR" dirty="0" smtClean="0"/>
              <a:t>Treća razina</a:t>
            </a:r>
          </a:p>
          <a:p>
            <a:pPr lvl="3"/>
            <a:r>
              <a:rPr lang="hr-HR" dirty="0" smtClean="0"/>
              <a:t>Četvrta razina</a:t>
            </a:r>
          </a:p>
          <a:p>
            <a:pPr lvl="4"/>
            <a:r>
              <a:rPr lang="hr-HR" dirty="0" smtClean="0"/>
              <a:t>Peta razina</a:t>
            </a:r>
            <a:endParaRPr lang="hr-HR" dirty="0"/>
          </a:p>
        </p:txBody>
      </p:sp>
      <p:cxnSp>
        <p:nvCxnSpPr>
          <p:cNvPr id="4" name="Straight Connector 3"/>
          <p:cNvCxnSpPr/>
          <p:nvPr userDrawn="1"/>
        </p:nvCxnSpPr>
        <p:spPr>
          <a:xfrm>
            <a:off x="179512" y="564429"/>
            <a:ext cx="878497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90705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Zaglavlje odjeljka">
    <p:spTree>
      <p:nvGrpSpPr>
        <p:cNvPr id="1" name=""/>
        <p:cNvGrpSpPr/>
        <p:nvPr/>
      </p:nvGrpSpPr>
      <p:grpSpPr>
        <a:xfrm>
          <a:off x="0" y="0"/>
          <a:ext cx="0" cy="0"/>
          <a:chOff x="0" y="0"/>
          <a:chExt cx="0" cy="0"/>
        </a:xfrm>
      </p:grpSpPr>
      <p:sp>
        <p:nvSpPr>
          <p:cNvPr id="2" name="Naslov 1"/>
          <p:cNvSpPr>
            <a:spLocks noGrp="1"/>
          </p:cNvSpPr>
          <p:nvPr>
            <p:ph type="title"/>
          </p:nvPr>
        </p:nvSpPr>
        <p:spPr>
          <a:xfrm>
            <a:off x="722313" y="4406900"/>
            <a:ext cx="7772400" cy="1362075"/>
          </a:xfrm>
        </p:spPr>
        <p:txBody>
          <a:bodyPr anchor="t"/>
          <a:lstStyle>
            <a:lvl1pPr algn="l">
              <a:defRPr sz="4000" b="1" cap="all"/>
            </a:lvl1pPr>
          </a:lstStyle>
          <a:p>
            <a:r>
              <a:rPr lang="hr-HR" smtClean="0"/>
              <a:t>Kliknite da biste uredili stil naslova matrice</a:t>
            </a:r>
            <a:endParaRPr lang="hr-HR"/>
          </a:p>
        </p:txBody>
      </p:sp>
      <p:sp>
        <p:nvSpPr>
          <p:cNvPr id="3" name="Rezervirano mjesto teksta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r-HR" smtClean="0"/>
              <a:t>Kliknite da biste uredili stilove teksta matrice</a:t>
            </a:r>
          </a:p>
        </p:txBody>
      </p:sp>
      <p:sp>
        <p:nvSpPr>
          <p:cNvPr id="4" name="Rezervirano mjesto datuma 3"/>
          <p:cNvSpPr>
            <a:spLocks noGrp="1"/>
          </p:cNvSpPr>
          <p:nvPr>
            <p:ph type="dt" sz="half" idx="10"/>
          </p:nvPr>
        </p:nvSpPr>
        <p:spPr>
          <a:xfrm>
            <a:off x="457200" y="6356350"/>
            <a:ext cx="2133600" cy="365125"/>
          </a:xfrm>
          <a:prstGeom prst="rect">
            <a:avLst/>
          </a:prstGeom>
        </p:spPr>
        <p:txBody>
          <a:bodyPr/>
          <a:lstStyle/>
          <a:p>
            <a:fld id="{FDC1A071-2A74-455A-A49A-8BB21E4AC2F6}" type="datetimeFigureOut">
              <a:rPr lang="sr-Latn-CS" smtClean="0">
                <a:solidFill>
                  <a:prstClr val="black"/>
                </a:solidFill>
              </a:rPr>
              <a:pPr/>
              <a:t>23.2.2017.</a:t>
            </a:fld>
            <a:endParaRPr lang="hr-HR">
              <a:solidFill>
                <a:prstClr val="black"/>
              </a:solidFill>
            </a:endParaRPr>
          </a:p>
        </p:txBody>
      </p:sp>
      <p:sp>
        <p:nvSpPr>
          <p:cNvPr id="5" name="Rezervirano mjesto podnožja 4"/>
          <p:cNvSpPr>
            <a:spLocks noGrp="1"/>
          </p:cNvSpPr>
          <p:nvPr>
            <p:ph type="ftr" sz="quarter" idx="11"/>
          </p:nvPr>
        </p:nvSpPr>
        <p:spPr>
          <a:xfrm>
            <a:off x="3124200" y="6356350"/>
            <a:ext cx="2895600" cy="365125"/>
          </a:xfrm>
          <a:prstGeom prst="rect">
            <a:avLst/>
          </a:prstGeom>
        </p:spPr>
        <p:txBody>
          <a:bodyPr/>
          <a:lstStyle/>
          <a:p>
            <a:endParaRPr lang="hr-HR">
              <a:solidFill>
                <a:prstClr val="black"/>
              </a:solidFill>
            </a:endParaRPr>
          </a:p>
        </p:txBody>
      </p:sp>
      <p:sp>
        <p:nvSpPr>
          <p:cNvPr id="6" name="Rezervirano mjesto broja slajda 5"/>
          <p:cNvSpPr>
            <a:spLocks noGrp="1"/>
          </p:cNvSpPr>
          <p:nvPr>
            <p:ph type="sldNum" sz="quarter" idx="12"/>
          </p:nvPr>
        </p:nvSpPr>
        <p:spPr>
          <a:xfrm>
            <a:off x="6553200" y="6356350"/>
            <a:ext cx="2133600" cy="365125"/>
          </a:xfrm>
          <a:prstGeom prst="rect">
            <a:avLst/>
          </a:prstGeom>
        </p:spPr>
        <p:txBody>
          <a:bodyPr/>
          <a:lstStyle/>
          <a:p>
            <a:fld id="{6FDD72BF-B849-4E00-8E72-529104776363}" type="slidenum">
              <a:rPr lang="hr-HR" smtClean="0">
                <a:solidFill>
                  <a:prstClr val="black"/>
                </a:solidFill>
              </a:rPr>
              <a:pPr/>
              <a:t>‹#›</a:t>
            </a:fld>
            <a:endParaRPr lang="hr-HR">
              <a:solidFill>
                <a:prstClr val="black"/>
              </a:solidFill>
            </a:endParaRPr>
          </a:p>
        </p:txBody>
      </p:sp>
    </p:spTree>
    <p:extLst>
      <p:ext uri="{BB962C8B-B14F-4D97-AF65-F5344CB8AC3E}">
        <p14:creationId xmlns:p14="http://schemas.microsoft.com/office/powerpoint/2010/main" val="3387408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Dva sadržaja">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hr-HR" smtClean="0"/>
              <a:t>Kliknite da biste uredili stil naslova matrice</a:t>
            </a:r>
            <a:endParaRPr lang="hr-HR"/>
          </a:p>
        </p:txBody>
      </p:sp>
      <p:sp>
        <p:nvSpPr>
          <p:cNvPr id="3" name="Rezervirano mjesto sadržaja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hr-HR" smtClean="0"/>
              <a:t>Kliknite da biste uredili stilove teksta matrice</a:t>
            </a:r>
          </a:p>
          <a:p>
            <a:pPr lvl="1"/>
            <a:r>
              <a:rPr lang="hr-HR" smtClean="0"/>
              <a:t>Druga razina</a:t>
            </a:r>
          </a:p>
          <a:p>
            <a:pPr lvl="2"/>
            <a:r>
              <a:rPr lang="hr-HR" smtClean="0"/>
              <a:t>Treća razina</a:t>
            </a:r>
          </a:p>
          <a:p>
            <a:pPr lvl="3"/>
            <a:r>
              <a:rPr lang="hr-HR" smtClean="0"/>
              <a:t>Četvrta razina</a:t>
            </a:r>
          </a:p>
          <a:p>
            <a:pPr lvl="4"/>
            <a:r>
              <a:rPr lang="hr-HR" smtClean="0"/>
              <a:t>Peta razina</a:t>
            </a:r>
            <a:endParaRPr lang="hr-HR"/>
          </a:p>
        </p:txBody>
      </p:sp>
      <p:sp>
        <p:nvSpPr>
          <p:cNvPr id="4" name="Rezervirano mjesto sadržaja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hr-HR" smtClean="0"/>
              <a:t>Kliknite da biste uredili stilove teksta matrice</a:t>
            </a:r>
          </a:p>
          <a:p>
            <a:pPr lvl="1"/>
            <a:r>
              <a:rPr lang="hr-HR" smtClean="0"/>
              <a:t>Druga razina</a:t>
            </a:r>
          </a:p>
          <a:p>
            <a:pPr lvl="2"/>
            <a:r>
              <a:rPr lang="hr-HR" smtClean="0"/>
              <a:t>Treća razina</a:t>
            </a:r>
          </a:p>
          <a:p>
            <a:pPr lvl="3"/>
            <a:r>
              <a:rPr lang="hr-HR" smtClean="0"/>
              <a:t>Četvrta razina</a:t>
            </a:r>
          </a:p>
          <a:p>
            <a:pPr lvl="4"/>
            <a:r>
              <a:rPr lang="hr-HR" smtClean="0"/>
              <a:t>Peta razina</a:t>
            </a:r>
            <a:endParaRPr lang="hr-HR"/>
          </a:p>
        </p:txBody>
      </p:sp>
      <p:sp>
        <p:nvSpPr>
          <p:cNvPr id="5" name="Rezervirano mjesto datuma 4"/>
          <p:cNvSpPr>
            <a:spLocks noGrp="1"/>
          </p:cNvSpPr>
          <p:nvPr>
            <p:ph type="dt" sz="half" idx="10"/>
          </p:nvPr>
        </p:nvSpPr>
        <p:spPr>
          <a:xfrm>
            <a:off x="457200" y="6356350"/>
            <a:ext cx="2133600" cy="365125"/>
          </a:xfrm>
          <a:prstGeom prst="rect">
            <a:avLst/>
          </a:prstGeom>
        </p:spPr>
        <p:txBody>
          <a:bodyPr/>
          <a:lstStyle/>
          <a:p>
            <a:fld id="{FDC1A071-2A74-455A-A49A-8BB21E4AC2F6}" type="datetimeFigureOut">
              <a:rPr lang="sr-Latn-CS" smtClean="0">
                <a:solidFill>
                  <a:prstClr val="black"/>
                </a:solidFill>
              </a:rPr>
              <a:pPr/>
              <a:t>23.2.2017.</a:t>
            </a:fld>
            <a:endParaRPr lang="hr-HR">
              <a:solidFill>
                <a:prstClr val="black"/>
              </a:solidFill>
            </a:endParaRPr>
          </a:p>
        </p:txBody>
      </p:sp>
      <p:sp>
        <p:nvSpPr>
          <p:cNvPr id="6" name="Rezervirano mjesto podnožja 5"/>
          <p:cNvSpPr>
            <a:spLocks noGrp="1"/>
          </p:cNvSpPr>
          <p:nvPr>
            <p:ph type="ftr" sz="quarter" idx="11"/>
          </p:nvPr>
        </p:nvSpPr>
        <p:spPr>
          <a:xfrm>
            <a:off x="3124200" y="6356350"/>
            <a:ext cx="2895600" cy="365125"/>
          </a:xfrm>
          <a:prstGeom prst="rect">
            <a:avLst/>
          </a:prstGeom>
        </p:spPr>
        <p:txBody>
          <a:bodyPr/>
          <a:lstStyle/>
          <a:p>
            <a:endParaRPr lang="hr-HR">
              <a:solidFill>
                <a:prstClr val="black"/>
              </a:solidFill>
            </a:endParaRPr>
          </a:p>
        </p:txBody>
      </p:sp>
      <p:sp>
        <p:nvSpPr>
          <p:cNvPr id="7" name="Rezervirano mjesto broja slajda 6"/>
          <p:cNvSpPr>
            <a:spLocks noGrp="1"/>
          </p:cNvSpPr>
          <p:nvPr>
            <p:ph type="sldNum" sz="quarter" idx="12"/>
          </p:nvPr>
        </p:nvSpPr>
        <p:spPr>
          <a:xfrm>
            <a:off x="6553200" y="6356350"/>
            <a:ext cx="2133600" cy="365125"/>
          </a:xfrm>
          <a:prstGeom prst="rect">
            <a:avLst/>
          </a:prstGeom>
        </p:spPr>
        <p:txBody>
          <a:bodyPr/>
          <a:lstStyle/>
          <a:p>
            <a:fld id="{6FDD72BF-B849-4E00-8E72-529104776363}" type="slidenum">
              <a:rPr lang="hr-HR" smtClean="0">
                <a:solidFill>
                  <a:prstClr val="black"/>
                </a:solidFill>
              </a:rPr>
              <a:pPr/>
              <a:t>‹#›</a:t>
            </a:fld>
            <a:endParaRPr lang="hr-HR">
              <a:solidFill>
                <a:prstClr val="black"/>
              </a:solidFill>
            </a:endParaRPr>
          </a:p>
        </p:txBody>
      </p:sp>
    </p:spTree>
    <p:extLst>
      <p:ext uri="{BB962C8B-B14F-4D97-AF65-F5344CB8AC3E}">
        <p14:creationId xmlns:p14="http://schemas.microsoft.com/office/powerpoint/2010/main" val="3982282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Usporedba">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lvl1pPr>
              <a:defRPr/>
            </a:lvl1pPr>
          </a:lstStyle>
          <a:p>
            <a:r>
              <a:rPr lang="hr-HR" smtClean="0"/>
              <a:t>Kliknite da biste uredili stil naslova matrice</a:t>
            </a:r>
            <a:endParaRPr lang="hr-HR"/>
          </a:p>
        </p:txBody>
      </p:sp>
      <p:sp>
        <p:nvSpPr>
          <p:cNvPr id="3" name="Rezervirano mjesto teksta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r-HR" smtClean="0"/>
              <a:t>Kliknite da biste uredili stilove teksta matrice</a:t>
            </a:r>
          </a:p>
        </p:txBody>
      </p:sp>
      <p:sp>
        <p:nvSpPr>
          <p:cNvPr id="4" name="Rezervirano mjesto sadržaja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r-HR" smtClean="0"/>
              <a:t>Kliknite da biste uredili stilove teksta matrice</a:t>
            </a:r>
          </a:p>
          <a:p>
            <a:pPr lvl="1"/>
            <a:r>
              <a:rPr lang="hr-HR" smtClean="0"/>
              <a:t>Druga razina</a:t>
            </a:r>
          </a:p>
          <a:p>
            <a:pPr lvl="2"/>
            <a:r>
              <a:rPr lang="hr-HR" smtClean="0"/>
              <a:t>Treća razina</a:t>
            </a:r>
          </a:p>
          <a:p>
            <a:pPr lvl="3"/>
            <a:r>
              <a:rPr lang="hr-HR" smtClean="0"/>
              <a:t>Četvrta razina</a:t>
            </a:r>
          </a:p>
          <a:p>
            <a:pPr lvl="4"/>
            <a:r>
              <a:rPr lang="hr-HR" smtClean="0"/>
              <a:t>Peta razina</a:t>
            </a:r>
            <a:endParaRPr lang="hr-HR"/>
          </a:p>
        </p:txBody>
      </p:sp>
      <p:sp>
        <p:nvSpPr>
          <p:cNvPr id="5" name="Rezervirano mjesto teksta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r-HR" smtClean="0"/>
              <a:t>Kliknite da biste uredili stilove teksta matrice</a:t>
            </a:r>
          </a:p>
        </p:txBody>
      </p:sp>
      <p:sp>
        <p:nvSpPr>
          <p:cNvPr id="6" name="Rezervirano mjesto sadržaja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r-HR" smtClean="0"/>
              <a:t>Kliknite da biste uredili stilove teksta matrice</a:t>
            </a:r>
          </a:p>
          <a:p>
            <a:pPr lvl="1"/>
            <a:r>
              <a:rPr lang="hr-HR" smtClean="0"/>
              <a:t>Druga razina</a:t>
            </a:r>
          </a:p>
          <a:p>
            <a:pPr lvl="2"/>
            <a:r>
              <a:rPr lang="hr-HR" smtClean="0"/>
              <a:t>Treća razina</a:t>
            </a:r>
          </a:p>
          <a:p>
            <a:pPr lvl="3"/>
            <a:r>
              <a:rPr lang="hr-HR" smtClean="0"/>
              <a:t>Četvrta razina</a:t>
            </a:r>
          </a:p>
          <a:p>
            <a:pPr lvl="4"/>
            <a:r>
              <a:rPr lang="hr-HR" smtClean="0"/>
              <a:t>Peta razina</a:t>
            </a:r>
            <a:endParaRPr lang="hr-HR"/>
          </a:p>
        </p:txBody>
      </p:sp>
      <p:sp>
        <p:nvSpPr>
          <p:cNvPr id="7" name="Rezervirano mjesto datuma 6"/>
          <p:cNvSpPr>
            <a:spLocks noGrp="1"/>
          </p:cNvSpPr>
          <p:nvPr>
            <p:ph type="dt" sz="half" idx="10"/>
          </p:nvPr>
        </p:nvSpPr>
        <p:spPr>
          <a:xfrm>
            <a:off x="457200" y="6356350"/>
            <a:ext cx="2133600" cy="365125"/>
          </a:xfrm>
          <a:prstGeom prst="rect">
            <a:avLst/>
          </a:prstGeom>
        </p:spPr>
        <p:txBody>
          <a:bodyPr/>
          <a:lstStyle/>
          <a:p>
            <a:fld id="{FDC1A071-2A74-455A-A49A-8BB21E4AC2F6}" type="datetimeFigureOut">
              <a:rPr lang="sr-Latn-CS" smtClean="0">
                <a:solidFill>
                  <a:prstClr val="black"/>
                </a:solidFill>
              </a:rPr>
              <a:pPr/>
              <a:t>23.2.2017.</a:t>
            </a:fld>
            <a:endParaRPr lang="hr-HR">
              <a:solidFill>
                <a:prstClr val="black"/>
              </a:solidFill>
            </a:endParaRPr>
          </a:p>
        </p:txBody>
      </p:sp>
      <p:sp>
        <p:nvSpPr>
          <p:cNvPr id="8" name="Rezervirano mjesto podnožja 7"/>
          <p:cNvSpPr>
            <a:spLocks noGrp="1"/>
          </p:cNvSpPr>
          <p:nvPr>
            <p:ph type="ftr" sz="quarter" idx="11"/>
          </p:nvPr>
        </p:nvSpPr>
        <p:spPr>
          <a:xfrm>
            <a:off x="3124200" y="6356350"/>
            <a:ext cx="2895600" cy="365125"/>
          </a:xfrm>
          <a:prstGeom prst="rect">
            <a:avLst/>
          </a:prstGeom>
        </p:spPr>
        <p:txBody>
          <a:bodyPr/>
          <a:lstStyle/>
          <a:p>
            <a:endParaRPr lang="hr-HR">
              <a:solidFill>
                <a:prstClr val="black"/>
              </a:solidFill>
            </a:endParaRPr>
          </a:p>
        </p:txBody>
      </p:sp>
      <p:sp>
        <p:nvSpPr>
          <p:cNvPr id="9" name="Rezervirano mjesto broja slajda 8"/>
          <p:cNvSpPr>
            <a:spLocks noGrp="1"/>
          </p:cNvSpPr>
          <p:nvPr>
            <p:ph type="sldNum" sz="quarter" idx="12"/>
          </p:nvPr>
        </p:nvSpPr>
        <p:spPr>
          <a:xfrm>
            <a:off x="6553200" y="6356350"/>
            <a:ext cx="2133600" cy="365125"/>
          </a:xfrm>
          <a:prstGeom prst="rect">
            <a:avLst/>
          </a:prstGeom>
        </p:spPr>
        <p:txBody>
          <a:bodyPr/>
          <a:lstStyle/>
          <a:p>
            <a:fld id="{6FDD72BF-B849-4E00-8E72-529104776363}" type="slidenum">
              <a:rPr lang="hr-HR" smtClean="0">
                <a:solidFill>
                  <a:prstClr val="black"/>
                </a:solidFill>
              </a:rPr>
              <a:pPr/>
              <a:t>‹#›</a:t>
            </a:fld>
            <a:endParaRPr lang="hr-HR">
              <a:solidFill>
                <a:prstClr val="black"/>
              </a:solidFill>
            </a:endParaRPr>
          </a:p>
        </p:txBody>
      </p:sp>
    </p:spTree>
    <p:extLst>
      <p:ext uri="{BB962C8B-B14F-4D97-AF65-F5344CB8AC3E}">
        <p14:creationId xmlns:p14="http://schemas.microsoft.com/office/powerpoint/2010/main" val="2131432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amo naslov">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hr-HR" smtClean="0"/>
              <a:t>Kliknite da biste uredili stil naslova matrice</a:t>
            </a:r>
            <a:endParaRPr lang="hr-HR"/>
          </a:p>
        </p:txBody>
      </p:sp>
      <p:sp>
        <p:nvSpPr>
          <p:cNvPr id="3" name="Rezervirano mjesto datuma 2"/>
          <p:cNvSpPr>
            <a:spLocks noGrp="1"/>
          </p:cNvSpPr>
          <p:nvPr>
            <p:ph type="dt" sz="half" idx="10"/>
          </p:nvPr>
        </p:nvSpPr>
        <p:spPr>
          <a:xfrm>
            <a:off x="457200" y="6356350"/>
            <a:ext cx="2133600" cy="365125"/>
          </a:xfrm>
          <a:prstGeom prst="rect">
            <a:avLst/>
          </a:prstGeom>
        </p:spPr>
        <p:txBody>
          <a:bodyPr/>
          <a:lstStyle/>
          <a:p>
            <a:fld id="{FDC1A071-2A74-455A-A49A-8BB21E4AC2F6}" type="datetimeFigureOut">
              <a:rPr lang="sr-Latn-CS" smtClean="0">
                <a:solidFill>
                  <a:prstClr val="black"/>
                </a:solidFill>
              </a:rPr>
              <a:pPr/>
              <a:t>23.2.2017.</a:t>
            </a:fld>
            <a:endParaRPr lang="hr-HR">
              <a:solidFill>
                <a:prstClr val="black"/>
              </a:solidFill>
            </a:endParaRPr>
          </a:p>
        </p:txBody>
      </p:sp>
      <p:sp>
        <p:nvSpPr>
          <p:cNvPr id="4" name="Rezervirano mjesto podnožja 3"/>
          <p:cNvSpPr>
            <a:spLocks noGrp="1"/>
          </p:cNvSpPr>
          <p:nvPr>
            <p:ph type="ftr" sz="quarter" idx="11"/>
          </p:nvPr>
        </p:nvSpPr>
        <p:spPr>
          <a:xfrm>
            <a:off x="3124200" y="6356350"/>
            <a:ext cx="2895600" cy="365125"/>
          </a:xfrm>
          <a:prstGeom prst="rect">
            <a:avLst/>
          </a:prstGeom>
        </p:spPr>
        <p:txBody>
          <a:bodyPr/>
          <a:lstStyle/>
          <a:p>
            <a:endParaRPr lang="hr-HR">
              <a:solidFill>
                <a:prstClr val="black"/>
              </a:solidFill>
            </a:endParaRPr>
          </a:p>
        </p:txBody>
      </p:sp>
      <p:sp>
        <p:nvSpPr>
          <p:cNvPr id="5" name="Rezervirano mjesto broja slajda 4"/>
          <p:cNvSpPr>
            <a:spLocks noGrp="1"/>
          </p:cNvSpPr>
          <p:nvPr>
            <p:ph type="sldNum" sz="quarter" idx="12"/>
          </p:nvPr>
        </p:nvSpPr>
        <p:spPr>
          <a:xfrm>
            <a:off x="6553200" y="6356350"/>
            <a:ext cx="2133600" cy="365125"/>
          </a:xfrm>
          <a:prstGeom prst="rect">
            <a:avLst/>
          </a:prstGeom>
        </p:spPr>
        <p:txBody>
          <a:bodyPr/>
          <a:lstStyle/>
          <a:p>
            <a:fld id="{6FDD72BF-B849-4E00-8E72-529104776363}" type="slidenum">
              <a:rPr lang="hr-HR" smtClean="0">
                <a:solidFill>
                  <a:prstClr val="black"/>
                </a:solidFill>
              </a:rPr>
              <a:pPr/>
              <a:t>‹#›</a:t>
            </a:fld>
            <a:endParaRPr lang="hr-HR">
              <a:solidFill>
                <a:prstClr val="black"/>
              </a:solidFill>
            </a:endParaRPr>
          </a:p>
        </p:txBody>
      </p:sp>
    </p:spTree>
    <p:extLst>
      <p:ext uri="{BB962C8B-B14F-4D97-AF65-F5344CB8AC3E}">
        <p14:creationId xmlns:p14="http://schemas.microsoft.com/office/powerpoint/2010/main" val="21337903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Prazno">
    <p:spTree>
      <p:nvGrpSpPr>
        <p:cNvPr id="1" name=""/>
        <p:cNvGrpSpPr/>
        <p:nvPr/>
      </p:nvGrpSpPr>
      <p:grpSpPr>
        <a:xfrm>
          <a:off x="0" y="0"/>
          <a:ext cx="0" cy="0"/>
          <a:chOff x="0" y="0"/>
          <a:chExt cx="0" cy="0"/>
        </a:xfrm>
      </p:grpSpPr>
      <p:sp>
        <p:nvSpPr>
          <p:cNvPr id="2" name="Rezervirano mjesto datuma 1"/>
          <p:cNvSpPr>
            <a:spLocks noGrp="1"/>
          </p:cNvSpPr>
          <p:nvPr>
            <p:ph type="dt" sz="half" idx="10"/>
          </p:nvPr>
        </p:nvSpPr>
        <p:spPr>
          <a:xfrm>
            <a:off x="457200" y="6356350"/>
            <a:ext cx="2133600" cy="365125"/>
          </a:xfrm>
          <a:prstGeom prst="rect">
            <a:avLst/>
          </a:prstGeom>
        </p:spPr>
        <p:txBody>
          <a:bodyPr/>
          <a:lstStyle/>
          <a:p>
            <a:fld id="{FDC1A071-2A74-455A-A49A-8BB21E4AC2F6}" type="datetimeFigureOut">
              <a:rPr lang="sr-Latn-CS" smtClean="0">
                <a:solidFill>
                  <a:prstClr val="black"/>
                </a:solidFill>
              </a:rPr>
              <a:pPr/>
              <a:t>23.2.2017.</a:t>
            </a:fld>
            <a:endParaRPr lang="hr-HR">
              <a:solidFill>
                <a:prstClr val="black"/>
              </a:solidFill>
            </a:endParaRPr>
          </a:p>
        </p:txBody>
      </p:sp>
      <p:sp>
        <p:nvSpPr>
          <p:cNvPr id="3" name="Rezervirano mjesto podnožja 2"/>
          <p:cNvSpPr>
            <a:spLocks noGrp="1"/>
          </p:cNvSpPr>
          <p:nvPr>
            <p:ph type="ftr" sz="quarter" idx="11"/>
          </p:nvPr>
        </p:nvSpPr>
        <p:spPr>
          <a:xfrm>
            <a:off x="3124200" y="6356350"/>
            <a:ext cx="2895600" cy="365125"/>
          </a:xfrm>
          <a:prstGeom prst="rect">
            <a:avLst/>
          </a:prstGeom>
        </p:spPr>
        <p:txBody>
          <a:bodyPr/>
          <a:lstStyle/>
          <a:p>
            <a:endParaRPr lang="hr-HR">
              <a:solidFill>
                <a:prstClr val="black"/>
              </a:solidFill>
            </a:endParaRPr>
          </a:p>
        </p:txBody>
      </p:sp>
      <p:sp>
        <p:nvSpPr>
          <p:cNvPr id="4" name="Rezervirano mjesto broja slajda 3"/>
          <p:cNvSpPr>
            <a:spLocks noGrp="1"/>
          </p:cNvSpPr>
          <p:nvPr>
            <p:ph type="sldNum" sz="quarter" idx="12"/>
          </p:nvPr>
        </p:nvSpPr>
        <p:spPr>
          <a:xfrm>
            <a:off x="6553200" y="6356350"/>
            <a:ext cx="2133600" cy="365125"/>
          </a:xfrm>
          <a:prstGeom prst="rect">
            <a:avLst/>
          </a:prstGeom>
        </p:spPr>
        <p:txBody>
          <a:bodyPr/>
          <a:lstStyle/>
          <a:p>
            <a:fld id="{6FDD72BF-B849-4E00-8E72-529104776363}" type="slidenum">
              <a:rPr lang="hr-HR" smtClean="0">
                <a:solidFill>
                  <a:prstClr val="black"/>
                </a:solidFill>
              </a:rPr>
              <a:pPr/>
              <a:t>‹#›</a:t>
            </a:fld>
            <a:endParaRPr lang="hr-HR">
              <a:solidFill>
                <a:prstClr val="black"/>
              </a:solidFill>
            </a:endParaRPr>
          </a:p>
        </p:txBody>
      </p:sp>
    </p:spTree>
    <p:extLst>
      <p:ext uri="{BB962C8B-B14F-4D97-AF65-F5344CB8AC3E}">
        <p14:creationId xmlns:p14="http://schemas.microsoft.com/office/powerpoint/2010/main" val="3307967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zervirano mjesto naslova 1"/>
          <p:cNvSpPr>
            <a:spLocks noGrp="1"/>
          </p:cNvSpPr>
          <p:nvPr>
            <p:ph type="title"/>
          </p:nvPr>
        </p:nvSpPr>
        <p:spPr>
          <a:xfrm>
            <a:off x="71406" y="142852"/>
            <a:ext cx="9072594" cy="642942"/>
          </a:xfrm>
          <a:prstGeom prst="rect">
            <a:avLst/>
          </a:prstGeom>
        </p:spPr>
        <p:txBody>
          <a:bodyPr vert="horz" lIns="91440" tIns="45720" rIns="91440" bIns="45720" rtlCol="0" anchor="ctr">
            <a:normAutofit/>
          </a:bodyPr>
          <a:lstStyle/>
          <a:p>
            <a:r>
              <a:rPr lang="hr-HR" dirty="0" smtClean="0"/>
              <a:t>Kliknite da biste uredili stil naslova matrice</a:t>
            </a:r>
            <a:endParaRPr lang="hr-HR" dirty="0"/>
          </a:p>
        </p:txBody>
      </p:sp>
      <p:sp>
        <p:nvSpPr>
          <p:cNvPr id="3" name="Rezervirano mjesto teksta 2"/>
          <p:cNvSpPr>
            <a:spLocks noGrp="1"/>
          </p:cNvSpPr>
          <p:nvPr>
            <p:ph type="body" idx="1"/>
          </p:nvPr>
        </p:nvSpPr>
        <p:spPr>
          <a:xfrm>
            <a:off x="71438" y="1000108"/>
            <a:ext cx="9001156" cy="5686428"/>
          </a:xfrm>
          <a:prstGeom prst="rect">
            <a:avLst/>
          </a:prstGeom>
        </p:spPr>
        <p:txBody>
          <a:bodyPr vert="horz" lIns="91440" tIns="45720" rIns="91440" bIns="45720" rtlCol="0">
            <a:normAutofit/>
          </a:bodyPr>
          <a:lstStyle/>
          <a:p>
            <a:pPr lvl="0"/>
            <a:r>
              <a:rPr lang="hr-HR" dirty="0" smtClean="0"/>
              <a:t>Kliknite da biste uredili stilove teksta matrice</a:t>
            </a:r>
          </a:p>
          <a:p>
            <a:pPr lvl="1"/>
            <a:r>
              <a:rPr lang="hr-HR" dirty="0" smtClean="0"/>
              <a:t>Druga razina</a:t>
            </a:r>
          </a:p>
          <a:p>
            <a:pPr lvl="2"/>
            <a:r>
              <a:rPr lang="hr-HR" dirty="0" smtClean="0"/>
              <a:t>Treća razina</a:t>
            </a:r>
          </a:p>
          <a:p>
            <a:pPr lvl="3"/>
            <a:r>
              <a:rPr lang="hr-HR" dirty="0" smtClean="0"/>
              <a:t>Četvrta razina</a:t>
            </a:r>
          </a:p>
          <a:p>
            <a:pPr lvl="4"/>
            <a:r>
              <a:rPr lang="hr-HR" dirty="0" smtClean="0"/>
              <a:t>Peta razina</a:t>
            </a:r>
            <a:endParaRPr lang="hr-HR" dirty="0"/>
          </a:p>
        </p:txBody>
      </p:sp>
    </p:spTree>
    <p:extLst>
      <p:ext uri="{BB962C8B-B14F-4D97-AF65-F5344CB8AC3E}">
        <p14:creationId xmlns:p14="http://schemas.microsoft.com/office/powerpoint/2010/main" val="23372968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spcBef>
          <a:spcPct val="0"/>
        </a:spcBef>
        <a:buNone/>
        <a:defRPr sz="40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Calibri"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Calibri"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Calibri"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Calibri"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sr-Latn-C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zervirano mjesto naslova 1"/>
          <p:cNvSpPr>
            <a:spLocks noGrp="1"/>
          </p:cNvSpPr>
          <p:nvPr>
            <p:ph type="title"/>
          </p:nvPr>
        </p:nvSpPr>
        <p:spPr>
          <a:xfrm>
            <a:off x="71406" y="142852"/>
            <a:ext cx="9072594" cy="642942"/>
          </a:xfrm>
          <a:prstGeom prst="rect">
            <a:avLst/>
          </a:prstGeom>
        </p:spPr>
        <p:txBody>
          <a:bodyPr vert="horz" lIns="91440" tIns="45720" rIns="91440" bIns="45720" rtlCol="0" anchor="ctr">
            <a:normAutofit/>
          </a:bodyPr>
          <a:lstStyle/>
          <a:p>
            <a:r>
              <a:rPr lang="hr-HR" dirty="0" smtClean="0"/>
              <a:t>Kliknite da biste uredili stil naslova matrice</a:t>
            </a:r>
            <a:endParaRPr lang="hr-HR" dirty="0"/>
          </a:p>
        </p:txBody>
      </p:sp>
      <p:sp>
        <p:nvSpPr>
          <p:cNvPr id="3" name="Rezervirano mjesto teksta 2"/>
          <p:cNvSpPr>
            <a:spLocks noGrp="1"/>
          </p:cNvSpPr>
          <p:nvPr>
            <p:ph type="body" idx="1"/>
          </p:nvPr>
        </p:nvSpPr>
        <p:spPr>
          <a:xfrm>
            <a:off x="71438" y="1000108"/>
            <a:ext cx="9001156" cy="5686428"/>
          </a:xfrm>
          <a:prstGeom prst="rect">
            <a:avLst/>
          </a:prstGeom>
        </p:spPr>
        <p:txBody>
          <a:bodyPr vert="horz" lIns="91440" tIns="45720" rIns="91440" bIns="45720" rtlCol="0">
            <a:normAutofit/>
          </a:bodyPr>
          <a:lstStyle/>
          <a:p>
            <a:pPr lvl="0"/>
            <a:r>
              <a:rPr lang="hr-HR" dirty="0" smtClean="0"/>
              <a:t>Kliknite da biste uredili stilove teksta matrice</a:t>
            </a:r>
          </a:p>
          <a:p>
            <a:pPr lvl="1"/>
            <a:r>
              <a:rPr lang="hr-HR" dirty="0" smtClean="0"/>
              <a:t>Druga razina</a:t>
            </a:r>
          </a:p>
          <a:p>
            <a:pPr lvl="2"/>
            <a:r>
              <a:rPr lang="hr-HR" dirty="0" smtClean="0"/>
              <a:t>Treća razina</a:t>
            </a:r>
          </a:p>
          <a:p>
            <a:pPr lvl="3"/>
            <a:r>
              <a:rPr lang="hr-HR" dirty="0" smtClean="0"/>
              <a:t>Četvrta razina</a:t>
            </a:r>
          </a:p>
          <a:p>
            <a:pPr lvl="4"/>
            <a:r>
              <a:rPr lang="hr-HR" dirty="0" smtClean="0"/>
              <a:t>Peta razina</a:t>
            </a:r>
            <a:endParaRPr lang="hr-HR" dirty="0"/>
          </a:p>
        </p:txBody>
      </p:sp>
    </p:spTree>
    <p:extLst>
      <p:ext uri="{BB962C8B-B14F-4D97-AF65-F5344CB8AC3E}">
        <p14:creationId xmlns:p14="http://schemas.microsoft.com/office/powerpoint/2010/main" val="65989217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l" defTabSz="914400" rtl="0" eaLnBrk="1" latinLnBrk="0" hangingPunct="1">
        <a:spcBef>
          <a:spcPct val="0"/>
        </a:spcBef>
        <a:buNone/>
        <a:defRPr sz="40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Calibri"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Calibri"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Calibri"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Calibri"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sr-Latn-C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14.jpeg"/><Relationship Id="rId3" Type="http://schemas.microsoft.com/office/2007/relationships/hdphoto" Target="../media/hdphoto5.wdp"/><Relationship Id="rId7" Type="http://schemas.microsoft.com/office/2007/relationships/hdphoto" Target="../media/hdphoto7.wdp"/><Relationship Id="rId2" Type="http://schemas.openxmlformats.org/officeDocument/2006/relationships/image" Target="../media/image11.jpeg"/><Relationship Id="rId1" Type="http://schemas.openxmlformats.org/officeDocument/2006/relationships/slideLayout" Target="../slideLayouts/slideLayout3.xml"/><Relationship Id="rId6" Type="http://schemas.openxmlformats.org/officeDocument/2006/relationships/image" Target="../media/image13.jpeg"/><Relationship Id="rId5" Type="http://schemas.microsoft.com/office/2007/relationships/hdphoto" Target="../media/hdphoto6.wdp"/><Relationship Id="rId4" Type="http://schemas.openxmlformats.org/officeDocument/2006/relationships/image" Target="../media/image12.jpeg"/><Relationship Id="rId9" Type="http://schemas.microsoft.com/office/2007/relationships/hdphoto" Target="../media/hdphoto8.wdp"/></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microsoft.com/office/2007/relationships/hdphoto" Target="../media/hdphoto9.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microsoft.com/office/2007/relationships/hdphoto" Target="../media/hdphoto10.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8.jpeg"/><Relationship Id="rId1" Type="http://schemas.openxmlformats.org/officeDocument/2006/relationships/slideLayout" Target="../slideLayouts/slideLayout21.xml"/><Relationship Id="rId5" Type="http://schemas.microsoft.com/office/2007/relationships/hdphoto" Target="../media/hdphoto12.wdp"/><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microsoft.com/office/2007/relationships/hdphoto" Target="../media/hdphoto14.wdp"/><Relationship Id="rId5" Type="http://schemas.openxmlformats.org/officeDocument/2006/relationships/image" Target="../media/image21.jpeg"/><Relationship Id="rId4" Type="http://schemas.microsoft.com/office/2007/relationships/hdphoto" Target="../media/hdphoto13.wdp"/></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microsoft.com/office/2007/relationships/hdphoto" Target="../media/hdphoto16.wdp"/><Relationship Id="rId5" Type="http://schemas.openxmlformats.org/officeDocument/2006/relationships/image" Target="../media/image24.jpeg"/><Relationship Id="rId4" Type="http://schemas.microsoft.com/office/2007/relationships/hdphoto" Target="../media/hdphoto15.wdp"/></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6.xml"/><Relationship Id="rId5" Type="http://schemas.openxmlformats.org/officeDocument/2006/relationships/image" Target="../media/image26.jpeg"/><Relationship Id="rId4" Type="http://schemas.microsoft.com/office/2007/relationships/hdphoto" Target="../media/hdphoto17.wdp"/></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microsoft.com/office/2007/relationships/hdphoto" Target="../media/hdphoto19.wdp"/><Relationship Id="rId5" Type="http://schemas.openxmlformats.org/officeDocument/2006/relationships/image" Target="../media/image28.jpeg"/><Relationship Id="rId4" Type="http://schemas.microsoft.com/office/2007/relationships/hdphoto" Target="../media/hdphoto18.wdp"/></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6.xml"/><Relationship Id="rId5" Type="http://schemas.microsoft.com/office/2007/relationships/hdphoto" Target="../media/hdphoto20.wdp"/><Relationship Id="rId4" Type="http://schemas.openxmlformats.org/officeDocument/2006/relationships/image" Target="../media/image30.jpe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2.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36.png"/><Relationship Id="rId1" Type="http://schemas.openxmlformats.org/officeDocument/2006/relationships/slideLayout" Target="../slideLayouts/slideLayout17.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5.xml"/><Relationship Id="rId1" Type="http://schemas.openxmlformats.org/officeDocument/2006/relationships/slideLayout" Target="../slideLayouts/slideLayout16.xml"/><Relationship Id="rId4" Type="http://schemas.openxmlformats.org/officeDocument/2006/relationships/image" Target="../media/image39.jpe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16.xml"/><Relationship Id="rId4" Type="http://schemas.microsoft.com/office/2007/relationships/hdphoto" Target="../media/hdphoto22.wdp"/></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9.xml"/><Relationship Id="rId5" Type="http://schemas.microsoft.com/office/2007/relationships/hdphoto" Target="../media/hdphoto1.wdp"/><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7.jpeg"/><Relationship Id="rId7"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8.jpe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00808"/>
            <a:ext cx="7772400" cy="1730623"/>
          </a:xfrm>
        </p:spPr>
        <p:txBody>
          <a:bodyPr>
            <a:noAutofit/>
          </a:bodyPr>
          <a:lstStyle/>
          <a:p>
            <a:pPr algn="ctr"/>
            <a:r>
              <a:rPr lang="hr-HR" sz="6000" b="1" dirty="0" smtClean="0"/>
              <a:t>Turistička geografija</a:t>
            </a:r>
            <a:br>
              <a:rPr lang="hr-HR" sz="6000" b="1" dirty="0" smtClean="0"/>
            </a:br>
            <a:r>
              <a:rPr lang="hr-HR" sz="4400" dirty="0" smtClean="0">
                <a:solidFill>
                  <a:srgbClr val="FF0000"/>
                </a:solidFill>
              </a:rPr>
              <a:t>sažetak za ispitivanje</a:t>
            </a:r>
            <a:endParaRPr lang="hr-HR" sz="4800" dirty="0">
              <a:solidFill>
                <a:srgbClr val="FF0000"/>
              </a:solidFill>
            </a:endParaRPr>
          </a:p>
        </p:txBody>
      </p:sp>
      <p:sp>
        <p:nvSpPr>
          <p:cNvPr id="3" name="Subtitle 2"/>
          <p:cNvSpPr>
            <a:spLocks noGrp="1"/>
          </p:cNvSpPr>
          <p:nvPr>
            <p:ph type="subTitle" idx="1"/>
          </p:nvPr>
        </p:nvSpPr>
        <p:spPr>
          <a:xfrm>
            <a:off x="323528" y="5229200"/>
            <a:ext cx="6912768" cy="1320552"/>
          </a:xfrm>
        </p:spPr>
        <p:txBody>
          <a:bodyPr>
            <a:noAutofit/>
          </a:bodyPr>
          <a:lstStyle/>
          <a:p>
            <a:pPr marL="457200" indent="-457200" algn="l">
              <a:spcBef>
                <a:spcPts val="0"/>
              </a:spcBef>
              <a:buFont typeface="Calibri" panose="020F0502020204030204" pitchFamily="34" charset="0"/>
              <a:buChar char="―"/>
            </a:pPr>
            <a:r>
              <a:rPr lang="hr-HR" sz="2800" dirty="0" smtClean="0"/>
              <a:t>Naselja Hrvatske</a:t>
            </a:r>
          </a:p>
          <a:p>
            <a:pPr marL="457200" indent="-457200" algn="l">
              <a:spcBef>
                <a:spcPts val="0"/>
              </a:spcBef>
              <a:buFont typeface="Calibri" panose="020F0502020204030204" pitchFamily="34" charset="0"/>
              <a:buChar char="―"/>
            </a:pPr>
            <a:r>
              <a:rPr lang="hr-HR" sz="2800" dirty="0" smtClean="0"/>
              <a:t>Gospodarska obilježja i industrija Hrvatske</a:t>
            </a:r>
          </a:p>
          <a:p>
            <a:pPr marL="457200" indent="-457200" algn="l">
              <a:spcBef>
                <a:spcPts val="0"/>
              </a:spcBef>
              <a:buFont typeface="Calibri" panose="020F0502020204030204" pitchFamily="34" charset="0"/>
              <a:buChar char="―"/>
            </a:pPr>
            <a:r>
              <a:rPr lang="hr-HR" sz="2800" dirty="0" smtClean="0"/>
              <a:t>Turizam Hrvatske</a:t>
            </a:r>
            <a:endParaRPr lang="hr-HR" sz="2800" dirty="0"/>
          </a:p>
        </p:txBody>
      </p:sp>
    </p:spTree>
    <p:extLst>
      <p:ext uri="{BB962C8B-B14F-4D97-AF65-F5344CB8AC3E}">
        <p14:creationId xmlns:p14="http://schemas.microsoft.com/office/powerpoint/2010/main" val="2792031387"/>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zervirano mjesto teksta 3"/>
          <p:cNvSpPr>
            <a:spLocks noGrp="1"/>
          </p:cNvSpPr>
          <p:nvPr>
            <p:ph idx="1"/>
          </p:nvPr>
        </p:nvSpPr>
        <p:spPr>
          <a:xfrm>
            <a:off x="2971" y="632563"/>
            <a:ext cx="9081783" cy="6048672"/>
          </a:xfrm>
        </p:spPr>
        <p:txBody>
          <a:bodyPr>
            <a:noAutofit/>
          </a:bodyPr>
          <a:lstStyle/>
          <a:p>
            <a:pPr marL="324000" indent="-288000">
              <a:spcBef>
                <a:spcPts val="1200"/>
              </a:spcBef>
              <a:buFont typeface="Calibri" panose="020F0502020204030204" pitchFamily="34" charset="0"/>
              <a:buChar char="‒"/>
            </a:pPr>
            <a:r>
              <a:rPr lang="hr-HR" altLang="sr-Latn-RS" sz="2200" dirty="0" smtClean="0"/>
              <a:t>prve gradove (naselja) grade </a:t>
            </a:r>
            <a:r>
              <a:rPr lang="hr-HR" altLang="sr-Latn-RS" sz="2200" b="1" dirty="0" smtClean="0">
                <a:solidFill>
                  <a:srgbClr val="FF0000"/>
                </a:solidFill>
              </a:rPr>
              <a:t>Iliri </a:t>
            </a:r>
            <a:r>
              <a:rPr lang="hr-HR" altLang="sr-Latn-RS" sz="2200" dirty="0" smtClean="0"/>
              <a:t>– Lika </a:t>
            </a:r>
          </a:p>
          <a:p>
            <a:pPr marL="324000" indent="-288000">
              <a:spcBef>
                <a:spcPts val="1800"/>
              </a:spcBef>
              <a:buFont typeface="Calibri" panose="020F0502020204030204" pitchFamily="34" charset="0"/>
              <a:buChar char="‒"/>
            </a:pPr>
            <a:r>
              <a:rPr lang="hr-HR" altLang="sr-Latn-RS" sz="2200" b="1" dirty="0" smtClean="0">
                <a:solidFill>
                  <a:srgbClr val="FF0000"/>
                </a:solidFill>
              </a:rPr>
              <a:t>stari Grci </a:t>
            </a:r>
            <a:r>
              <a:rPr lang="hr-HR" altLang="sr-Latn-RS" sz="2200" dirty="0" smtClean="0"/>
              <a:t>– grade uglavnom na srednjodalmatinskim otocima i obali</a:t>
            </a:r>
          </a:p>
          <a:p>
            <a:pPr marL="724050" lvl="1" indent="-288000">
              <a:spcBef>
                <a:spcPts val="0"/>
              </a:spcBef>
              <a:buFont typeface="Calibri" panose="020F0502020204030204" pitchFamily="34" charset="0"/>
              <a:buChar char="‒"/>
            </a:pPr>
            <a:r>
              <a:rPr lang="hr-HR" altLang="sr-Latn-RS" sz="2000" dirty="0" err="1" smtClean="0"/>
              <a:t>Issa</a:t>
            </a:r>
            <a:r>
              <a:rPr lang="hr-HR" altLang="sr-Latn-RS" sz="2000" dirty="0"/>
              <a:t> </a:t>
            </a:r>
            <a:r>
              <a:rPr lang="hr-HR" altLang="sr-Latn-RS" sz="2000" dirty="0" smtClean="0"/>
              <a:t>– Vis, </a:t>
            </a:r>
            <a:r>
              <a:rPr lang="hr-HR" altLang="sr-Latn-RS" sz="2000" dirty="0" err="1"/>
              <a:t>Pharos</a:t>
            </a:r>
            <a:r>
              <a:rPr lang="hr-HR" altLang="sr-Latn-RS" sz="2000" dirty="0"/>
              <a:t> </a:t>
            </a:r>
            <a:r>
              <a:rPr lang="hr-HR" altLang="sr-Latn-RS" sz="2000" dirty="0" smtClean="0"/>
              <a:t>– Stari Grad </a:t>
            </a:r>
            <a:r>
              <a:rPr lang="hr-HR" altLang="sr-Latn-RS" sz="2000" dirty="0"/>
              <a:t>na Hvaru, </a:t>
            </a:r>
            <a:r>
              <a:rPr lang="hr-HR" altLang="sr-Latn-RS" sz="2000" dirty="0" err="1"/>
              <a:t>Tragurij</a:t>
            </a:r>
            <a:r>
              <a:rPr lang="hr-HR" altLang="sr-Latn-RS" sz="2000" dirty="0"/>
              <a:t> </a:t>
            </a:r>
            <a:r>
              <a:rPr lang="hr-HR" altLang="sr-Latn-RS" sz="2000" dirty="0" smtClean="0"/>
              <a:t>– Trogir, </a:t>
            </a:r>
            <a:r>
              <a:rPr lang="hr-HR" altLang="sr-Latn-RS" sz="2000" dirty="0" err="1" smtClean="0"/>
              <a:t>Epetij</a:t>
            </a:r>
            <a:r>
              <a:rPr lang="hr-HR" altLang="sr-Latn-RS" sz="2000" dirty="0" smtClean="0"/>
              <a:t> – Stobreč</a:t>
            </a:r>
          </a:p>
          <a:p>
            <a:pPr marL="324000" indent="-288000">
              <a:spcBef>
                <a:spcPts val="1800"/>
              </a:spcBef>
              <a:buFont typeface="Calibri" panose="020F0502020204030204" pitchFamily="34" charset="0"/>
              <a:buChar char="‒"/>
            </a:pPr>
            <a:r>
              <a:rPr lang="hr-HR" altLang="sr-Latn-RS" sz="2200" b="1" dirty="0" smtClean="0">
                <a:solidFill>
                  <a:srgbClr val="FF0000"/>
                </a:solidFill>
              </a:rPr>
              <a:t>Rimljani </a:t>
            </a:r>
            <a:r>
              <a:rPr lang="hr-HR" altLang="sr-Latn-RS" sz="2200" dirty="0" smtClean="0"/>
              <a:t>– grade mrežu gradova na području cijele Hrvatske</a:t>
            </a:r>
          </a:p>
          <a:p>
            <a:pPr marL="724050" lvl="1" indent="-288000">
              <a:spcBef>
                <a:spcPts val="600"/>
              </a:spcBef>
              <a:buFont typeface="Calibri" panose="020F0502020204030204" pitchFamily="34" charset="0"/>
              <a:buChar char="‒"/>
            </a:pPr>
            <a:r>
              <a:rPr lang="hr-HR" altLang="sr-Latn-RS" sz="2000" dirty="0" smtClean="0"/>
              <a:t>Pola (Pula), </a:t>
            </a:r>
            <a:r>
              <a:rPr lang="hr-HR" altLang="sr-Latn-RS" sz="2000" dirty="0" err="1" smtClean="0"/>
              <a:t>Tarsatica</a:t>
            </a:r>
            <a:r>
              <a:rPr lang="hr-HR" altLang="sr-Latn-RS" sz="2000" dirty="0" smtClean="0"/>
              <a:t> (Rijeka), </a:t>
            </a:r>
            <a:r>
              <a:rPr lang="hr-HR" altLang="sr-Latn-RS" sz="2000" dirty="0" err="1" smtClean="0"/>
              <a:t>Solona</a:t>
            </a:r>
            <a:r>
              <a:rPr lang="hr-HR" altLang="sr-Latn-RS" sz="2000" dirty="0" smtClean="0"/>
              <a:t> (Solin), </a:t>
            </a:r>
            <a:r>
              <a:rPr lang="hr-HR" altLang="sr-Latn-RS" sz="2000" dirty="0" err="1" smtClean="0"/>
              <a:t>Narona</a:t>
            </a:r>
            <a:r>
              <a:rPr lang="hr-HR" altLang="sr-Latn-RS" sz="2000" dirty="0" smtClean="0"/>
              <a:t> (Vid kod Metkovića), </a:t>
            </a:r>
            <a:r>
              <a:rPr lang="hr-HR" altLang="sr-Latn-RS" sz="2000" dirty="0" err="1" smtClean="0"/>
              <a:t>Siscia</a:t>
            </a:r>
            <a:r>
              <a:rPr lang="hr-HR" altLang="sr-Latn-RS" sz="2000" dirty="0" smtClean="0"/>
              <a:t> (Sisak), </a:t>
            </a:r>
            <a:r>
              <a:rPr lang="hr-HR" altLang="sr-Latn-RS" sz="2000" dirty="0" err="1" smtClean="0"/>
              <a:t>Mursa</a:t>
            </a:r>
            <a:r>
              <a:rPr lang="hr-HR" altLang="sr-Latn-RS" sz="2000" dirty="0" smtClean="0"/>
              <a:t> (Osijek), </a:t>
            </a:r>
            <a:r>
              <a:rPr lang="hr-HR" altLang="sr-Latn-RS" sz="2000" dirty="0" err="1" smtClean="0"/>
              <a:t>Andautonia</a:t>
            </a:r>
            <a:r>
              <a:rPr lang="hr-HR" altLang="sr-Latn-RS" sz="2000" dirty="0" smtClean="0"/>
              <a:t> (Zagreb), Cibalia (Vinkovci), </a:t>
            </a:r>
            <a:r>
              <a:rPr lang="hr-HR" altLang="sr-Latn-RS" sz="2000" dirty="0" err="1" smtClean="0"/>
              <a:t>Iadera</a:t>
            </a:r>
            <a:r>
              <a:rPr lang="hr-HR" altLang="sr-Latn-RS" sz="2000" dirty="0" smtClean="0"/>
              <a:t> (Zadar)…</a:t>
            </a:r>
          </a:p>
          <a:p>
            <a:pPr marL="324000" indent="-288000">
              <a:spcBef>
                <a:spcPts val="1800"/>
              </a:spcBef>
              <a:buFont typeface="Calibri" panose="020F0502020204030204" pitchFamily="34" charset="0"/>
              <a:buChar char="‒"/>
            </a:pPr>
            <a:r>
              <a:rPr lang="hr-HR" altLang="sr-Latn-RS" sz="2200" dirty="0" smtClean="0"/>
              <a:t>u </a:t>
            </a:r>
            <a:r>
              <a:rPr lang="hr-HR" altLang="sr-Latn-RS" sz="2200" b="1" dirty="0" smtClean="0">
                <a:solidFill>
                  <a:srgbClr val="FF0000"/>
                </a:solidFill>
              </a:rPr>
              <a:t>srednjem vijeku </a:t>
            </a:r>
            <a:r>
              <a:rPr lang="hr-HR" altLang="sr-Latn-RS" sz="2200" dirty="0" smtClean="0"/>
              <a:t>se uništava Rimska mreža gradova, nastaju novi gradovi na križištu trgovačkih putova (sajmišta), burgovi i uz samostane</a:t>
            </a:r>
          </a:p>
          <a:p>
            <a:pPr marL="724050" lvl="1" indent="-288000">
              <a:spcBef>
                <a:spcPts val="600"/>
              </a:spcBef>
              <a:buFont typeface="Calibri" panose="020F0502020204030204" pitchFamily="34" charset="0"/>
              <a:buChar char="‒"/>
            </a:pPr>
            <a:r>
              <a:rPr lang="hr-HR" altLang="sr-Latn-RS" sz="2000" dirty="0" smtClean="0"/>
              <a:t>Gradec, Kaptol, Varaždin, Koprivnica, Križevci, Virovitica, Vukovar…</a:t>
            </a:r>
          </a:p>
          <a:p>
            <a:pPr marL="324000" indent="-288000">
              <a:spcBef>
                <a:spcPts val="1800"/>
              </a:spcBef>
              <a:buFont typeface="Calibri" panose="020F0502020204030204" pitchFamily="34" charset="0"/>
              <a:buChar char="‒"/>
            </a:pPr>
            <a:r>
              <a:rPr lang="hr-HR" altLang="sr-Latn-RS" sz="2200" b="1" dirty="0" smtClean="0">
                <a:solidFill>
                  <a:srgbClr val="FF0000"/>
                </a:solidFill>
              </a:rPr>
              <a:t>za vrijeme osmanlijskih osvajanja </a:t>
            </a:r>
            <a:r>
              <a:rPr lang="hr-HR" altLang="sr-Latn-RS" sz="2200" dirty="0" smtClean="0"/>
              <a:t>gradovi se okružuju bedemima</a:t>
            </a:r>
          </a:p>
          <a:p>
            <a:pPr marL="724050" lvl="1" indent="-288000">
              <a:spcBef>
                <a:spcPts val="0"/>
              </a:spcBef>
              <a:buFont typeface="Calibri" panose="020F0502020204030204" pitchFamily="34" charset="0"/>
              <a:buChar char="‒"/>
            </a:pPr>
            <a:r>
              <a:rPr lang="hr-HR" altLang="sr-Latn-RS" sz="2000" dirty="0" smtClean="0"/>
              <a:t>planski se grade obrambeni gradovi – Karlovac, Slavonski brod, Bjelovar…</a:t>
            </a:r>
          </a:p>
          <a:p>
            <a:pPr marL="324000" indent="-288000">
              <a:spcBef>
                <a:spcPts val="1800"/>
              </a:spcBef>
              <a:buFont typeface="Calibri" panose="020F0502020204030204" pitchFamily="34" charset="0"/>
              <a:buChar char="‒"/>
            </a:pPr>
            <a:r>
              <a:rPr lang="hr-HR" altLang="sr-Latn-RS" sz="2200" dirty="0" smtClean="0"/>
              <a:t>najveći rast broja gradova u 18. i 19. st – </a:t>
            </a:r>
            <a:r>
              <a:rPr lang="hr-HR" altLang="sr-Latn-RS" sz="2200" b="1" dirty="0" smtClean="0">
                <a:solidFill>
                  <a:srgbClr val="FF0000"/>
                </a:solidFill>
              </a:rPr>
              <a:t>industrijska revolucija</a:t>
            </a:r>
          </a:p>
          <a:p>
            <a:pPr marL="324000" indent="-288000">
              <a:spcBef>
                <a:spcPts val="1800"/>
              </a:spcBef>
              <a:buFont typeface="Calibri" panose="020F0502020204030204" pitchFamily="34" charset="0"/>
              <a:buChar char="‒"/>
            </a:pPr>
            <a:r>
              <a:rPr lang="hr-HR" altLang="sr-Latn-RS" sz="2200" u="sng" dirty="0" smtClean="0"/>
              <a:t>od sredine 20. st</a:t>
            </a:r>
            <a:r>
              <a:rPr lang="hr-HR" altLang="sr-Latn-RS" sz="2200" dirty="0" smtClean="0"/>
              <a:t> raste broj stanovnika u gradovima –</a:t>
            </a:r>
            <a:r>
              <a:rPr lang="hr-HR" altLang="sr-Latn-RS" sz="2200" b="1" dirty="0" smtClean="0"/>
              <a:t> </a:t>
            </a:r>
            <a:r>
              <a:rPr lang="hr-HR" altLang="sr-Latn-RS" sz="2200" b="1" dirty="0" smtClean="0">
                <a:solidFill>
                  <a:srgbClr val="FF0000"/>
                </a:solidFill>
              </a:rPr>
              <a:t>urbanizacija </a:t>
            </a:r>
          </a:p>
          <a:p>
            <a:pPr marL="724050" lvl="1" indent="-288000">
              <a:spcBef>
                <a:spcPts val="0"/>
              </a:spcBef>
              <a:buFont typeface="Calibri" panose="020F0502020204030204" pitchFamily="34" charset="0"/>
              <a:buChar char="‒"/>
            </a:pPr>
            <a:r>
              <a:rPr lang="hr-HR" altLang="sr-Latn-RS" sz="2200" b="1" dirty="0" smtClean="0">
                <a:solidFill>
                  <a:srgbClr val="FF0000"/>
                </a:solidFill>
              </a:rPr>
              <a:t>posljedica naglog razvoja industrije</a:t>
            </a:r>
          </a:p>
        </p:txBody>
      </p:sp>
      <p:sp>
        <p:nvSpPr>
          <p:cNvPr id="8194" name="Naslov 1"/>
          <p:cNvSpPr>
            <a:spLocks noGrp="1"/>
          </p:cNvSpPr>
          <p:nvPr>
            <p:ph type="title"/>
          </p:nvPr>
        </p:nvSpPr>
        <p:spPr/>
        <p:txBody>
          <a:bodyPr/>
          <a:lstStyle/>
          <a:p>
            <a:r>
              <a:rPr lang="hr-HR" altLang="sr-Latn-RS" sz="3200" dirty="0" smtClean="0"/>
              <a:t>Razvoj gradova</a:t>
            </a:r>
          </a:p>
        </p:txBody>
      </p:sp>
    </p:spTree>
    <p:extLst>
      <p:ext uri="{BB962C8B-B14F-4D97-AF65-F5344CB8AC3E}">
        <p14:creationId xmlns:p14="http://schemas.microsoft.com/office/powerpoint/2010/main" val="13666468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fade">
                                      <p:cBhvr>
                                        <p:cTn id="7" dur="250"/>
                                        <p:tgtEl>
                                          <p:spTgt spid="81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195">
                                            <p:txEl>
                                              <p:pRg st="1" end="1"/>
                                            </p:txEl>
                                          </p:spTgt>
                                        </p:tgtEl>
                                        <p:attrNameLst>
                                          <p:attrName>style.visibility</p:attrName>
                                        </p:attrNameLst>
                                      </p:cBhvr>
                                      <p:to>
                                        <p:strVal val="visible"/>
                                      </p:to>
                                    </p:set>
                                    <p:animEffect transition="in" filter="fade">
                                      <p:cBhvr>
                                        <p:cTn id="12" dur="250"/>
                                        <p:tgtEl>
                                          <p:spTgt spid="8195">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195">
                                            <p:txEl>
                                              <p:pRg st="2" end="2"/>
                                            </p:txEl>
                                          </p:spTgt>
                                        </p:tgtEl>
                                        <p:attrNameLst>
                                          <p:attrName>style.visibility</p:attrName>
                                        </p:attrNameLst>
                                      </p:cBhvr>
                                      <p:to>
                                        <p:strVal val="visible"/>
                                      </p:to>
                                    </p:set>
                                    <p:animEffect transition="in" filter="fade">
                                      <p:cBhvr>
                                        <p:cTn id="15" dur="250"/>
                                        <p:tgtEl>
                                          <p:spTgt spid="819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195">
                                            <p:txEl>
                                              <p:pRg st="3" end="3"/>
                                            </p:txEl>
                                          </p:spTgt>
                                        </p:tgtEl>
                                        <p:attrNameLst>
                                          <p:attrName>style.visibility</p:attrName>
                                        </p:attrNameLst>
                                      </p:cBhvr>
                                      <p:to>
                                        <p:strVal val="visible"/>
                                      </p:to>
                                    </p:set>
                                    <p:animEffect transition="in" filter="fade">
                                      <p:cBhvr>
                                        <p:cTn id="20" dur="250"/>
                                        <p:tgtEl>
                                          <p:spTgt spid="8195">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195">
                                            <p:txEl>
                                              <p:pRg st="4" end="4"/>
                                            </p:txEl>
                                          </p:spTgt>
                                        </p:tgtEl>
                                        <p:attrNameLst>
                                          <p:attrName>style.visibility</p:attrName>
                                        </p:attrNameLst>
                                      </p:cBhvr>
                                      <p:to>
                                        <p:strVal val="visible"/>
                                      </p:to>
                                    </p:set>
                                    <p:animEffect transition="in" filter="fade">
                                      <p:cBhvr>
                                        <p:cTn id="23" dur="250"/>
                                        <p:tgtEl>
                                          <p:spTgt spid="8195">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195">
                                            <p:txEl>
                                              <p:pRg st="5" end="5"/>
                                            </p:txEl>
                                          </p:spTgt>
                                        </p:tgtEl>
                                        <p:attrNameLst>
                                          <p:attrName>style.visibility</p:attrName>
                                        </p:attrNameLst>
                                      </p:cBhvr>
                                      <p:to>
                                        <p:strVal val="visible"/>
                                      </p:to>
                                    </p:set>
                                    <p:animEffect transition="in" filter="fade">
                                      <p:cBhvr>
                                        <p:cTn id="28" dur="250"/>
                                        <p:tgtEl>
                                          <p:spTgt spid="8195">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195">
                                            <p:txEl>
                                              <p:pRg st="6" end="6"/>
                                            </p:txEl>
                                          </p:spTgt>
                                        </p:tgtEl>
                                        <p:attrNameLst>
                                          <p:attrName>style.visibility</p:attrName>
                                        </p:attrNameLst>
                                      </p:cBhvr>
                                      <p:to>
                                        <p:strVal val="visible"/>
                                      </p:to>
                                    </p:set>
                                    <p:animEffect transition="in" filter="fade">
                                      <p:cBhvr>
                                        <p:cTn id="31" dur="250"/>
                                        <p:tgtEl>
                                          <p:spTgt spid="8195">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195">
                                            <p:txEl>
                                              <p:pRg st="7" end="7"/>
                                            </p:txEl>
                                          </p:spTgt>
                                        </p:tgtEl>
                                        <p:attrNameLst>
                                          <p:attrName>style.visibility</p:attrName>
                                        </p:attrNameLst>
                                      </p:cBhvr>
                                      <p:to>
                                        <p:strVal val="visible"/>
                                      </p:to>
                                    </p:set>
                                    <p:animEffect transition="in" filter="fade">
                                      <p:cBhvr>
                                        <p:cTn id="36" dur="250"/>
                                        <p:tgtEl>
                                          <p:spTgt spid="8195">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195">
                                            <p:txEl>
                                              <p:pRg st="8" end="8"/>
                                            </p:txEl>
                                          </p:spTgt>
                                        </p:tgtEl>
                                        <p:attrNameLst>
                                          <p:attrName>style.visibility</p:attrName>
                                        </p:attrNameLst>
                                      </p:cBhvr>
                                      <p:to>
                                        <p:strVal val="visible"/>
                                      </p:to>
                                    </p:set>
                                    <p:animEffect transition="in" filter="fade">
                                      <p:cBhvr>
                                        <p:cTn id="39" dur="250"/>
                                        <p:tgtEl>
                                          <p:spTgt spid="8195">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8195">
                                            <p:txEl>
                                              <p:pRg st="9" end="9"/>
                                            </p:txEl>
                                          </p:spTgt>
                                        </p:tgtEl>
                                        <p:attrNameLst>
                                          <p:attrName>style.visibility</p:attrName>
                                        </p:attrNameLst>
                                      </p:cBhvr>
                                      <p:to>
                                        <p:strVal val="visible"/>
                                      </p:to>
                                    </p:set>
                                    <p:animEffect transition="in" filter="fade">
                                      <p:cBhvr>
                                        <p:cTn id="44" dur="250"/>
                                        <p:tgtEl>
                                          <p:spTgt spid="8195">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8195">
                                            <p:txEl>
                                              <p:pRg st="10" end="10"/>
                                            </p:txEl>
                                          </p:spTgt>
                                        </p:tgtEl>
                                        <p:attrNameLst>
                                          <p:attrName>style.visibility</p:attrName>
                                        </p:attrNameLst>
                                      </p:cBhvr>
                                      <p:to>
                                        <p:strVal val="visible"/>
                                      </p:to>
                                    </p:set>
                                    <p:animEffect transition="in" filter="fade">
                                      <p:cBhvr>
                                        <p:cTn id="49" dur="250"/>
                                        <p:tgtEl>
                                          <p:spTgt spid="8195">
                                            <p:txEl>
                                              <p:pRg st="10" end="1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195">
                                            <p:txEl>
                                              <p:pRg st="11" end="11"/>
                                            </p:txEl>
                                          </p:spTgt>
                                        </p:tgtEl>
                                        <p:attrNameLst>
                                          <p:attrName>style.visibility</p:attrName>
                                        </p:attrNameLst>
                                      </p:cBhvr>
                                      <p:to>
                                        <p:strVal val="visible"/>
                                      </p:to>
                                    </p:set>
                                    <p:animEffect transition="in" filter="fade">
                                      <p:cBhvr>
                                        <p:cTn id="52" dur="250"/>
                                        <p:tgtEl>
                                          <p:spTgt spid="819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zervirano mjesto sadržaja 4" descr="22053 Geografija Hrvatske_Page_147.jpg"/>
          <p:cNvPicPr>
            <a:picLocks noChangeAspect="1"/>
          </p:cNvPicPr>
          <p:nvPr/>
        </p:nvPicPr>
        <p:blipFill rotWithShape="1">
          <a:blip r:embed="rId2" cstate="email">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562159" y="592114"/>
            <a:ext cx="4179818" cy="3024335"/>
          </a:xfrm>
          <a:prstGeom prst="rect">
            <a:avLst/>
          </a:prstGeom>
        </p:spPr>
      </p:pic>
      <p:sp>
        <p:nvSpPr>
          <p:cNvPr id="2" name="Title 1"/>
          <p:cNvSpPr>
            <a:spLocks noGrp="1"/>
          </p:cNvSpPr>
          <p:nvPr>
            <p:ph type="title"/>
          </p:nvPr>
        </p:nvSpPr>
        <p:spPr/>
        <p:txBody>
          <a:bodyPr>
            <a:normAutofit fontScale="90000"/>
          </a:bodyPr>
          <a:lstStyle/>
          <a:p>
            <a:r>
              <a:rPr lang="hr-HR" dirty="0" smtClean="0"/>
              <a:t>Kretanje broja stanovnika najvećih hrvatskih gradova</a:t>
            </a:r>
            <a:endParaRPr lang="hr-HR" b="1" dirty="0"/>
          </a:p>
        </p:txBody>
      </p:sp>
      <p:sp>
        <p:nvSpPr>
          <p:cNvPr id="7" name="Rectangle 6"/>
          <p:cNvSpPr/>
          <p:nvPr/>
        </p:nvSpPr>
        <p:spPr>
          <a:xfrm>
            <a:off x="1040265" y="832691"/>
            <a:ext cx="909864" cy="408152"/>
          </a:xfrm>
          <a:prstGeom prst="rect">
            <a:avLst/>
          </a:prstGeom>
        </p:spPr>
        <p:txBody>
          <a:bodyPr wrap="none">
            <a:spAutoFit/>
          </a:bodyPr>
          <a:lstStyle/>
          <a:p>
            <a:r>
              <a:rPr lang="hr-HR" sz="2000" b="1" dirty="0" smtClean="0">
                <a:solidFill>
                  <a:srgbClr val="FF0000"/>
                </a:solidFill>
              </a:rPr>
              <a:t>Zagreb</a:t>
            </a:r>
            <a:endParaRPr lang="hr-HR" sz="2000" dirty="0">
              <a:solidFill>
                <a:srgbClr val="FF0000"/>
              </a:solidFill>
            </a:endParaRPr>
          </a:p>
        </p:txBody>
      </p:sp>
      <p:pic>
        <p:nvPicPr>
          <p:cNvPr id="12" name="Rezervirano mjesto sadržaja 4" descr="22053 Geografija Hrvatske_Page_148.jpg"/>
          <p:cNvPicPr>
            <a:picLocks noChangeAspect="1"/>
          </p:cNvPicPr>
          <p:nvPr/>
        </p:nvPicPr>
        <p:blipFill>
          <a:blip r:embed="rId4" cstate="email">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a:stretch>
            <a:fillRect/>
          </a:stretch>
        </p:blipFill>
        <p:spPr>
          <a:xfrm>
            <a:off x="4589698" y="637325"/>
            <a:ext cx="3993234" cy="2787558"/>
          </a:xfrm>
          <a:prstGeom prst="rect">
            <a:avLst/>
          </a:prstGeom>
        </p:spPr>
      </p:pic>
      <p:sp>
        <p:nvSpPr>
          <p:cNvPr id="13" name="Rectangle 12"/>
          <p:cNvSpPr/>
          <p:nvPr/>
        </p:nvSpPr>
        <p:spPr>
          <a:xfrm>
            <a:off x="5144721" y="832691"/>
            <a:ext cx="657552" cy="408152"/>
          </a:xfrm>
          <a:prstGeom prst="rect">
            <a:avLst/>
          </a:prstGeom>
        </p:spPr>
        <p:txBody>
          <a:bodyPr wrap="none">
            <a:spAutoFit/>
          </a:bodyPr>
          <a:lstStyle/>
          <a:p>
            <a:r>
              <a:rPr lang="hr-HR" sz="2000" b="1" dirty="0" smtClean="0">
                <a:solidFill>
                  <a:srgbClr val="FF0000"/>
                </a:solidFill>
              </a:rPr>
              <a:t>Split</a:t>
            </a:r>
            <a:endParaRPr lang="hr-HR" sz="2000" dirty="0">
              <a:solidFill>
                <a:srgbClr val="FF0000"/>
              </a:solidFill>
            </a:endParaRPr>
          </a:p>
        </p:txBody>
      </p:sp>
      <p:pic>
        <p:nvPicPr>
          <p:cNvPr id="14" name="Rezervirano mjesto sadržaja 4" descr="22053 Geografija Hrvatske_Page_149.jpg"/>
          <p:cNvPicPr>
            <a:picLocks noChangeAspect="1"/>
          </p:cNvPicPr>
          <p:nvPr/>
        </p:nvPicPr>
        <p:blipFill>
          <a:blip r:embed="rId6" cstate="email">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a:ext>
            </a:extLst>
          </a:blip>
          <a:srcRect/>
          <a:stretch>
            <a:fillRect/>
          </a:stretch>
        </p:blipFill>
        <p:spPr>
          <a:xfrm>
            <a:off x="496400" y="3627375"/>
            <a:ext cx="4040736" cy="3172168"/>
          </a:xfrm>
          <a:prstGeom prst="rect">
            <a:avLst/>
          </a:prstGeom>
        </p:spPr>
      </p:pic>
      <p:sp>
        <p:nvSpPr>
          <p:cNvPr id="17" name="Rectangle 16"/>
          <p:cNvSpPr/>
          <p:nvPr/>
        </p:nvSpPr>
        <p:spPr>
          <a:xfrm>
            <a:off x="1040265" y="3857027"/>
            <a:ext cx="833946" cy="408152"/>
          </a:xfrm>
          <a:prstGeom prst="rect">
            <a:avLst/>
          </a:prstGeom>
        </p:spPr>
        <p:txBody>
          <a:bodyPr wrap="none">
            <a:spAutoFit/>
          </a:bodyPr>
          <a:lstStyle/>
          <a:p>
            <a:r>
              <a:rPr lang="hr-HR" sz="2000" b="1" dirty="0" smtClean="0">
                <a:solidFill>
                  <a:srgbClr val="FF0000"/>
                </a:solidFill>
              </a:rPr>
              <a:t>Rijeka</a:t>
            </a:r>
            <a:endParaRPr lang="hr-HR" sz="2000" dirty="0">
              <a:solidFill>
                <a:srgbClr val="FF0000"/>
              </a:solidFill>
            </a:endParaRPr>
          </a:p>
        </p:txBody>
      </p:sp>
      <p:pic>
        <p:nvPicPr>
          <p:cNvPr id="18" name="Rezervirano mjesto sadržaja 4" descr="22053 Geografija Hrvatske_Page_150.jpg"/>
          <p:cNvPicPr>
            <a:picLocks noChangeAspect="1"/>
          </p:cNvPicPr>
          <p:nvPr/>
        </p:nvPicPr>
        <p:blipFill>
          <a:blip r:embed="rId8" cstate="email">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a:ext>
            </a:extLst>
          </a:blip>
          <a:srcRect/>
          <a:stretch>
            <a:fillRect/>
          </a:stretch>
        </p:blipFill>
        <p:spPr>
          <a:xfrm>
            <a:off x="4652937" y="3682706"/>
            <a:ext cx="3899739" cy="2995072"/>
          </a:xfrm>
          <a:prstGeom prst="rect">
            <a:avLst/>
          </a:prstGeom>
        </p:spPr>
      </p:pic>
      <p:sp>
        <p:nvSpPr>
          <p:cNvPr id="19" name="Rectangle 18"/>
          <p:cNvSpPr/>
          <p:nvPr/>
        </p:nvSpPr>
        <p:spPr>
          <a:xfrm>
            <a:off x="5116349" y="3812936"/>
            <a:ext cx="841897" cy="408152"/>
          </a:xfrm>
          <a:prstGeom prst="rect">
            <a:avLst/>
          </a:prstGeom>
        </p:spPr>
        <p:txBody>
          <a:bodyPr wrap="none">
            <a:spAutoFit/>
          </a:bodyPr>
          <a:lstStyle/>
          <a:p>
            <a:r>
              <a:rPr lang="hr-HR" sz="2000" b="1" dirty="0" smtClean="0">
                <a:solidFill>
                  <a:srgbClr val="FF0000"/>
                </a:solidFill>
              </a:rPr>
              <a:t>Osijek</a:t>
            </a:r>
            <a:endParaRPr lang="hr-HR" sz="2000" dirty="0">
              <a:solidFill>
                <a:srgbClr val="FF0000"/>
              </a:solidFill>
            </a:endParaRPr>
          </a:p>
        </p:txBody>
      </p:sp>
      <p:cxnSp>
        <p:nvCxnSpPr>
          <p:cNvPr id="5" name="Straight Connector 4"/>
          <p:cNvCxnSpPr/>
          <p:nvPr/>
        </p:nvCxnSpPr>
        <p:spPr>
          <a:xfrm flipV="1">
            <a:off x="2843808" y="699801"/>
            <a:ext cx="0" cy="2524301"/>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887014" y="745203"/>
            <a:ext cx="0" cy="2524301"/>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847597" y="3940550"/>
            <a:ext cx="0" cy="2524301"/>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6910650" y="3911868"/>
            <a:ext cx="0" cy="2524301"/>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579506" y="3341603"/>
            <a:ext cx="595035" cy="307777"/>
          </a:xfrm>
          <a:prstGeom prst="rect">
            <a:avLst/>
          </a:prstGeom>
          <a:solidFill>
            <a:schemeClr val="bg1"/>
          </a:solidFill>
        </p:spPr>
        <p:txBody>
          <a:bodyPr wrap="none" rtlCol="0" anchor="ctr">
            <a:spAutoFit/>
          </a:bodyPr>
          <a:lstStyle/>
          <a:p>
            <a:r>
              <a:rPr lang="hr-HR" sz="1400" b="1" dirty="0" smtClean="0"/>
              <a:t>1953</a:t>
            </a:r>
            <a:r>
              <a:rPr lang="hr-HR" sz="1400" dirty="0" smtClean="0"/>
              <a:t>.</a:t>
            </a:r>
            <a:endParaRPr lang="hr-HR" sz="1400" dirty="0"/>
          </a:p>
        </p:txBody>
      </p:sp>
      <p:sp>
        <p:nvSpPr>
          <p:cNvPr id="21" name="TextBox 20"/>
          <p:cNvSpPr txBox="1"/>
          <p:nvPr/>
        </p:nvSpPr>
        <p:spPr>
          <a:xfrm>
            <a:off x="6651162" y="3341603"/>
            <a:ext cx="595035" cy="307777"/>
          </a:xfrm>
          <a:prstGeom prst="rect">
            <a:avLst/>
          </a:prstGeom>
          <a:solidFill>
            <a:schemeClr val="bg1"/>
          </a:solidFill>
        </p:spPr>
        <p:txBody>
          <a:bodyPr wrap="none" rtlCol="0" anchor="ctr">
            <a:spAutoFit/>
          </a:bodyPr>
          <a:lstStyle/>
          <a:p>
            <a:r>
              <a:rPr lang="hr-HR" sz="1400" b="1" dirty="0" smtClean="0"/>
              <a:t>1953.</a:t>
            </a:r>
            <a:endParaRPr lang="hr-HR" sz="1400" b="1" dirty="0"/>
          </a:p>
        </p:txBody>
      </p:sp>
      <p:sp>
        <p:nvSpPr>
          <p:cNvPr id="22" name="TextBox 21"/>
          <p:cNvSpPr txBox="1"/>
          <p:nvPr/>
        </p:nvSpPr>
        <p:spPr>
          <a:xfrm>
            <a:off x="2579506" y="6536772"/>
            <a:ext cx="595035" cy="307777"/>
          </a:xfrm>
          <a:prstGeom prst="rect">
            <a:avLst/>
          </a:prstGeom>
          <a:solidFill>
            <a:schemeClr val="bg1"/>
          </a:solidFill>
        </p:spPr>
        <p:txBody>
          <a:bodyPr wrap="none" rtlCol="0" anchor="ctr">
            <a:spAutoFit/>
          </a:bodyPr>
          <a:lstStyle/>
          <a:p>
            <a:r>
              <a:rPr lang="hr-HR" sz="1400" b="1" dirty="0" smtClean="0"/>
              <a:t>1953.</a:t>
            </a:r>
            <a:endParaRPr lang="hr-HR" sz="1400" b="1" dirty="0"/>
          </a:p>
        </p:txBody>
      </p:sp>
      <p:sp>
        <p:nvSpPr>
          <p:cNvPr id="23" name="TextBox 22"/>
          <p:cNvSpPr txBox="1"/>
          <p:nvPr/>
        </p:nvSpPr>
        <p:spPr>
          <a:xfrm>
            <a:off x="6651162" y="6536772"/>
            <a:ext cx="595035" cy="307777"/>
          </a:xfrm>
          <a:prstGeom prst="rect">
            <a:avLst/>
          </a:prstGeom>
          <a:solidFill>
            <a:schemeClr val="bg1"/>
          </a:solidFill>
        </p:spPr>
        <p:txBody>
          <a:bodyPr wrap="none" rtlCol="0" anchor="ctr">
            <a:spAutoFit/>
          </a:bodyPr>
          <a:lstStyle/>
          <a:p>
            <a:r>
              <a:rPr lang="hr-HR" sz="1400" b="1" dirty="0" smtClean="0"/>
              <a:t>1953.</a:t>
            </a:r>
            <a:endParaRPr lang="hr-HR" sz="1400" b="1" dirty="0"/>
          </a:p>
        </p:txBody>
      </p:sp>
      <p:sp>
        <p:nvSpPr>
          <p:cNvPr id="24" name="TextBox 23"/>
          <p:cNvSpPr txBox="1"/>
          <p:nvPr/>
        </p:nvSpPr>
        <p:spPr>
          <a:xfrm>
            <a:off x="685379" y="3341603"/>
            <a:ext cx="595035" cy="307777"/>
          </a:xfrm>
          <a:prstGeom prst="rect">
            <a:avLst/>
          </a:prstGeom>
          <a:solidFill>
            <a:schemeClr val="bg1"/>
          </a:solidFill>
        </p:spPr>
        <p:txBody>
          <a:bodyPr wrap="none" rtlCol="0" anchor="ctr">
            <a:spAutoFit/>
          </a:bodyPr>
          <a:lstStyle/>
          <a:p>
            <a:r>
              <a:rPr lang="hr-HR" sz="1400" b="1" dirty="0" smtClean="0"/>
              <a:t>1857</a:t>
            </a:r>
            <a:r>
              <a:rPr lang="hr-HR" sz="1400" dirty="0" smtClean="0"/>
              <a:t>.</a:t>
            </a:r>
            <a:endParaRPr lang="hr-HR" sz="1400" dirty="0"/>
          </a:p>
        </p:txBody>
      </p:sp>
      <p:sp>
        <p:nvSpPr>
          <p:cNvPr id="25" name="TextBox 24"/>
          <p:cNvSpPr txBox="1"/>
          <p:nvPr/>
        </p:nvSpPr>
        <p:spPr>
          <a:xfrm>
            <a:off x="4837715" y="3341603"/>
            <a:ext cx="595035" cy="307777"/>
          </a:xfrm>
          <a:prstGeom prst="rect">
            <a:avLst/>
          </a:prstGeom>
          <a:solidFill>
            <a:schemeClr val="bg1"/>
          </a:solidFill>
        </p:spPr>
        <p:txBody>
          <a:bodyPr wrap="none" rtlCol="0" anchor="ctr">
            <a:spAutoFit/>
          </a:bodyPr>
          <a:lstStyle/>
          <a:p>
            <a:r>
              <a:rPr lang="hr-HR" sz="1400" b="1" dirty="0"/>
              <a:t>1857.</a:t>
            </a:r>
          </a:p>
        </p:txBody>
      </p:sp>
      <p:sp>
        <p:nvSpPr>
          <p:cNvPr id="26" name="TextBox 25"/>
          <p:cNvSpPr txBox="1"/>
          <p:nvPr/>
        </p:nvSpPr>
        <p:spPr>
          <a:xfrm>
            <a:off x="685379" y="6536772"/>
            <a:ext cx="595035" cy="307777"/>
          </a:xfrm>
          <a:prstGeom prst="rect">
            <a:avLst/>
          </a:prstGeom>
          <a:solidFill>
            <a:schemeClr val="bg1"/>
          </a:solidFill>
        </p:spPr>
        <p:txBody>
          <a:bodyPr wrap="none" rtlCol="0" anchor="ctr">
            <a:spAutoFit/>
          </a:bodyPr>
          <a:lstStyle/>
          <a:p>
            <a:r>
              <a:rPr lang="hr-HR" sz="1400" b="1" dirty="0"/>
              <a:t>1857.</a:t>
            </a:r>
          </a:p>
        </p:txBody>
      </p:sp>
      <p:sp>
        <p:nvSpPr>
          <p:cNvPr id="27" name="TextBox 26"/>
          <p:cNvSpPr txBox="1"/>
          <p:nvPr/>
        </p:nvSpPr>
        <p:spPr>
          <a:xfrm>
            <a:off x="4837715" y="6536772"/>
            <a:ext cx="595035" cy="307777"/>
          </a:xfrm>
          <a:prstGeom prst="rect">
            <a:avLst/>
          </a:prstGeom>
          <a:solidFill>
            <a:schemeClr val="bg1"/>
          </a:solidFill>
        </p:spPr>
        <p:txBody>
          <a:bodyPr wrap="none" rtlCol="0" anchor="ctr">
            <a:spAutoFit/>
          </a:bodyPr>
          <a:lstStyle/>
          <a:p>
            <a:r>
              <a:rPr lang="hr-HR" sz="1400" b="1" dirty="0"/>
              <a:t>1857.</a:t>
            </a:r>
          </a:p>
        </p:txBody>
      </p:sp>
    </p:spTree>
    <p:extLst>
      <p:ext uri="{BB962C8B-B14F-4D97-AF65-F5344CB8AC3E}">
        <p14:creationId xmlns:p14="http://schemas.microsoft.com/office/powerpoint/2010/main" val="24898210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ntr" presetSubtype="4"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par>
                                <p:cTn id="14" presetID="22" presetClass="entr" presetSubtype="4"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down)">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1" grpId="0" animBg="1"/>
      <p:bldP spid="22" grpId="0" animBg="1"/>
      <p:bldP spid="23" grpId="0" animBg="1"/>
      <p:bldP spid="24" grpId="0" animBg="1"/>
      <p:bldP spid="25" grpId="0" animBg="1"/>
      <p:bldP spid="26" grpId="0" animBg="1"/>
      <p:bldP spid="2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4" name="Picture 6" descr="http://www.soundset.hr/datastore/imagestore/620_400/620_400_1353535337tvornica-vegete.jpg"/>
          <p:cNvPicPr>
            <a:picLocks noChangeAspect="1" noChangeArrowheads="1"/>
          </p:cNvPicPr>
          <p:nvPr/>
        </p:nvPicPr>
        <p:blipFill rotWithShape="1">
          <a:blip r:embed="rId3" cstate="email">
            <a:extLst>
              <a:ext uri="{BEBA8EAE-BF5A-486C-A8C5-ECC9F3942E4B}">
                <a14:imgProps xmlns:a14="http://schemas.microsoft.com/office/drawing/2010/main">
                  <a14:imgLayer r:embed="rId4">
                    <a14:imgEffect>
                      <a14:sharpenSoften amount="29000"/>
                    </a14:imgEffect>
                    <a14:imgEffect>
                      <a14:brightnessContrast bright="5000" contrast="43000"/>
                    </a14:imgEffect>
                  </a14:imgLayer>
                </a14:imgProps>
              </a:ext>
              <a:ext uri="{28A0092B-C50C-407E-A947-70E740481C1C}">
                <a14:useLocalDpi xmlns:a14="http://schemas.microsoft.com/office/drawing/2010/main"/>
              </a:ext>
            </a:extLst>
          </a:blip>
          <a:srcRect t="-1" b="-2511"/>
          <a:stretch/>
        </p:blipFill>
        <p:spPr bwMode="auto">
          <a:xfrm>
            <a:off x="0" y="0"/>
            <a:ext cx="9143999" cy="7030192"/>
          </a:xfrm>
          <a:prstGeom prst="rect">
            <a:avLst/>
          </a:prstGeom>
          <a:noFill/>
        </p:spPr>
      </p:pic>
      <p:sp>
        <p:nvSpPr>
          <p:cNvPr id="8" name="Title 1"/>
          <p:cNvSpPr txBox="1">
            <a:spLocks/>
          </p:cNvSpPr>
          <p:nvPr/>
        </p:nvSpPr>
        <p:spPr>
          <a:xfrm>
            <a:off x="251520" y="476672"/>
            <a:ext cx="8196342" cy="864096"/>
          </a:xfrm>
          <a:prstGeom prst="rect">
            <a:avLst/>
          </a:prstGeom>
          <a:effectLst>
            <a:outerShdw blurRad="50800" dist="50800" dir="5400000" sx="83000" sy="83000" algn="ctr" rotWithShape="0">
              <a:schemeClr val="bg1"/>
            </a:outerShdw>
          </a:effectLst>
        </p:spPr>
        <p:txBody>
          <a:bodyPr wrap="square" anchor="ctr">
            <a:noAutofit/>
          </a:bodyPr>
          <a:lstStyle>
            <a:lvl1pPr algn="l" defTabSz="914400" rtl="0" eaLnBrk="1" latinLnBrk="0" hangingPunct="1">
              <a:spcBef>
                <a:spcPct val="0"/>
              </a:spcBef>
              <a:buNone/>
              <a:defRPr sz="4000" kern="1200">
                <a:solidFill>
                  <a:schemeClr val="tx1"/>
                </a:solidFill>
                <a:latin typeface="+mj-lt"/>
                <a:ea typeface="+mj-ea"/>
                <a:cs typeface="+mj-cs"/>
              </a:defRPr>
            </a:lvl1pPr>
          </a:lstStyle>
          <a:p>
            <a:pPr>
              <a:lnSpc>
                <a:spcPts val="6000"/>
              </a:lnSpc>
            </a:pPr>
            <a:r>
              <a:rPr lang="hr-HR" sz="6400" b="1" dirty="0" smtClean="0">
                <a:solidFill>
                  <a:srgbClr val="FF0000"/>
                </a:solidFill>
                <a:effectLst>
                  <a:outerShdw blurRad="38100" dist="38100" dir="2700000" algn="tl">
                    <a:srgbClr val="000000">
                      <a:alpha val="43137"/>
                    </a:srgbClr>
                  </a:outerShdw>
                </a:effectLst>
              </a:rPr>
              <a:t>Gospodarska obilježja </a:t>
            </a:r>
          </a:p>
          <a:p>
            <a:pPr>
              <a:lnSpc>
                <a:spcPts val="6000"/>
              </a:lnSpc>
            </a:pPr>
            <a:r>
              <a:rPr lang="hr-HR" sz="6400" b="1" dirty="0" smtClean="0">
                <a:solidFill>
                  <a:srgbClr val="FF0000"/>
                </a:solidFill>
                <a:effectLst>
                  <a:outerShdw blurRad="38100" dist="38100" dir="2700000" algn="tl">
                    <a:srgbClr val="000000">
                      <a:alpha val="43137"/>
                    </a:srgbClr>
                  </a:outerShdw>
                </a:effectLst>
              </a:rPr>
              <a:t>i industrija Hrvatske</a:t>
            </a:r>
            <a:endParaRPr lang="hr-HR" sz="6400" b="1" dirty="0">
              <a:solidFill>
                <a:srgbClr val="FF0000"/>
              </a:solidFill>
              <a:effectLst>
                <a:outerShdw blurRad="38100" dist="38100" dir="2700000" algn="tl">
                  <a:srgbClr val="000000">
                    <a:alpha val="43137"/>
                  </a:srgbClr>
                </a:outerShdw>
              </a:effectLst>
            </a:endParaRPr>
          </a:p>
        </p:txBody>
      </p:sp>
      <p:sp>
        <p:nvSpPr>
          <p:cNvPr id="35" name="Subtitle 2"/>
          <p:cNvSpPr txBox="1">
            <a:spLocks/>
          </p:cNvSpPr>
          <p:nvPr/>
        </p:nvSpPr>
        <p:spPr>
          <a:xfrm>
            <a:off x="323528" y="1625415"/>
            <a:ext cx="3929090" cy="357190"/>
          </a:xfrm>
          <a:prstGeom prst="rect">
            <a:avLst/>
          </a:prstGeom>
        </p:spPr>
        <p:txBody>
          <a:bodyPr>
            <a:noAutofit/>
          </a:bodyPr>
          <a:lstStyle>
            <a:lvl1pPr marL="342900" indent="-342900" algn="l" defTabSz="914400" rtl="0" eaLnBrk="1" latinLnBrk="0" hangingPunct="1">
              <a:spcBef>
                <a:spcPct val="20000"/>
              </a:spcBef>
              <a:buFont typeface="Calibri"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Calibri"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Calibri"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Calibri"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Calibri" pitchFamily="34" charset="0"/>
              <a:buNone/>
            </a:pPr>
            <a:r>
              <a:rPr lang="hr-HR" sz="2200" dirty="0" smtClean="0">
                <a:solidFill>
                  <a:prstClr val="white"/>
                </a:solidFill>
              </a:rPr>
              <a:t>Turistička geografija</a:t>
            </a:r>
            <a:endParaRPr lang="hr-HR" sz="2200" dirty="0">
              <a:solidFill>
                <a:prstClr val="white"/>
              </a:solidFill>
            </a:endParaRPr>
          </a:p>
        </p:txBody>
      </p:sp>
    </p:spTree>
    <p:extLst>
      <p:ext uri="{BB962C8B-B14F-4D97-AF65-F5344CB8AC3E}">
        <p14:creationId xmlns:p14="http://schemas.microsoft.com/office/powerpoint/2010/main" val="302414054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zervirano mjesto teksta 3"/>
          <p:cNvSpPr>
            <a:spLocks noGrp="1"/>
          </p:cNvSpPr>
          <p:nvPr>
            <p:ph idx="1"/>
          </p:nvPr>
        </p:nvSpPr>
        <p:spPr>
          <a:xfrm>
            <a:off x="22248" y="692696"/>
            <a:ext cx="9086256" cy="6048672"/>
          </a:xfrm>
        </p:spPr>
        <p:txBody>
          <a:bodyPr>
            <a:noAutofit/>
          </a:bodyPr>
          <a:lstStyle/>
          <a:p>
            <a:pPr marL="324000" indent="-288000">
              <a:spcBef>
                <a:spcPts val="2400"/>
              </a:spcBef>
              <a:buFont typeface="Calibri" panose="020F0502020204030204" pitchFamily="34" charset="0"/>
              <a:buChar char="‒"/>
            </a:pPr>
            <a:r>
              <a:rPr lang="hr-HR" altLang="sr-Latn-RS" sz="2800" b="1" dirty="0" smtClean="0">
                <a:solidFill>
                  <a:srgbClr val="FF0000"/>
                </a:solidFill>
              </a:rPr>
              <a:t>povoljan</a:t>
            </a:r>
            <a:r>
              <a:rPr lang="hr-HR" altLang="sr-Latn-RS" sz="2800" dirty="0" smtClean="0">
                <a:solidFill>
                  <a:srgbClr val="FF0000"/>
                </a:solidFill>
              </a:rPr>
              <a:t> </a:t>
            </a:r>
            <a:r>
              <a:rPr lang="hr-HR" altLang="sr-Latn-RS" sz="2800" dirty="0" smtClean="0"/>
              <a:t>prometni i geografski položaj</a:t>
            </a:r>
          </a:p>
          <a:p>
            <a:pPr marL="724050" lvl="1" indent="-288000">
              <a:spcBef>
                <a:spcPts val="0"/>
              </a:spcBef>
              <a:buFont typeface="Calibri" panose="020F0502020204030204" pitchFamily="34" charset="0"/>
              <a:buChar char="‒"/>
            </a:pPr>
            <a:r>
              <a:rPr lang="hr-HR" altLang="sr-Latn-RS" sz="2000" dirty="0" smtClean="0"/>
              <a:t>srednjoeuropska i sredozemna zemlja</a:t>
            </a:r>
          </a:p>
          <a:p>
            <a:pPr marL="324000" indent="-288000">
              <a:spcBef>
                <a:spcPts val="2400"/>
              </a:spcBef>
              <a:buFont typeface="Calibri" panose="020F0502020204030204" pitchFamily="34" charset="0"/>
              <a:buChar char="‒"/>
            </a:pPr>
            <a:r>
              <a:rPr lang="hr-HR" altLang="sr-Latn-RS" sz="2800" b="1" dirty="0" smtClean="0">
                <a:solidFill>
                  <a:srgbClr val="FF0000"/>
                </a:solidFill>
              </a:rPr>
              <a:t>nepovoljan</a:t>
            </a:r>
            <a:r>
              <a:rPr lang="hr-HR" altLang="sr-Latn-RS" sz="2800" dirty="0" smtClean="0">
                <a:solidFill>
                  <a:srgbClr val="FF0000"/>
                </a:solidFill>
              </a:rPr>
              <a:t> </a:t>
            </a:r>
            <a:r>
              <a:rPr lang="hr-HR" altLang="sr-Latn-RS" sz="2800" dirty="0" smtClean="0"/>
              <a:t>povijesni razvoj i zbivanja</a:t>
            </a:r>
          </a:p>
          <a:p>
            <a:pPr marL="724050" lvl="1" indent="-288000">
              <a:spcBef>
                <a:spcPts val="0"/>
              </a:spcBef>
              <a:buFont typeface="Calibri" panose="020F0502020204030204" pitchFamily="34" charset="0"/>
              <a:buChar char="‒"/>
            </a:pPr>
            <a:r>
              <a:rPr lang="hr-HR" altLang="sr-Latn-RS" sz="2000" dirty="0" smtClean="0"/>
              <a:t>često mijenjanje granica i podređenost u državama u kojima je bila Hrvatska</a:t>
            </a:r>
          </a:p>
          <a:p>
            <a:pPr marL="324000" indent="-288000">
              <a:spcBef>
                <a:spcPts val="2400"/>
              </a:spcBef>
              <a:buFont typeface="Calibri" panose="020F0502020204030204" pitchFamily="34" charset="0"/>
              <a:buChar char="‒"/>
            </a:pPr>
            <a:r>
              <a:rPr lang="hr-HR" altLang="sr-Latn-RS" sz="2800" b="1" dirty="0" smtClean="0">
                <a:solidFill>
                  <a:srgbClr val="FF0000"/>
                </a:solidFill>
              </a:rPr>
              <a:t>nepovoljna</a:t>
            </a:r>
            <a:r>
              <a:rPr lang="hr-HR" altLang="sr-Latn-RS" sz="2800" dirty="0" smtClean="0">
                <a:solidFill>
                  <a:srgbClr val="FF0000"/>
                </a:solidFill>
              </a:rPr>
              <a:t> </a:t>
            </a:r>
            <a:r>
              <a:rPr lang="hr-HR" altLang="sr-Latn-RS" sz="2800" dirty="0" smtClean="0"/>
              <a:t>demografska obilježja </a:t>
            </a:r>
          </a:p>
          <a:p>
            <a:pPr marL="724050" lvl="1" indent="-288000">
              <a:spcBef>
                <a:spcPts val="0"/>
              </a:spcBef>
              <a:buFont typeface="Calibri" panose="020F0502020204030204" pitchFamily="34" charset="0"/>
              <a:buChar char="‒"/>
            </a:pPr>
            <a:r>
              <a:rPr lang="hr-HR" altLang="sr-Latn-RS" sz="2000" dirty="0" smtClean="0"/>
              <a:t>struktura radne snage – omjer radnog i uzdržavanog stanovništva je nepovoljan</a:t>
            </a:r>
          </a:p>
          <a:p>
            <a:pPr marL="724050" lvl="1" indent="-288000">
              <a:spcBef>
                <a:spcPts val="0"/>
              </a:spcBef>
              <a:buFont typeface="Calibri" panose="020F0502020204030204" pitchFamily="34" charset="0"/>
              <a:buChar char="‒"/>
            </a:pPr>
            <a:r>
              <a:rPr lang="hr-HR" altLang="sr-Latn-RS" sz="2000" dirty="0" smtClean="0"/>
              <a:t>od 1990-ih kao posljedica emigracije i starenja stanovništva</a:t>
            </a:r>
          </a:p>
          <a:p>
            <a:pPr marL="324000" indent="-288000">
              <a:spcBef>
                <a:spcPts val="4200"/>
              </a:spcBef>
              <a:buFont typeface="Calibri" panose="020F0502020204030204" pitchFamily="34" charset="0"/>
              <a:buChar char="‒"/>
            </a:pPr>
            <a:r>
              <a:rPr lang="hr-HR" altLang="sr-Latn-RS" sz="2800" dirty="0" smtClean="0"/>
              <a:t>Hrvatska pripada </a:t>
            </a:r>
            <a:r>
              <a:rPr lang="hr-HR" altLang="sr-Latn-RS" sz="2800" b="1" dirty="0" smtClean="0">
                <a:solidFill>
                  <a:srgbClr val="FF0000"/>
                </a:solidFill>
              </a:rPr>
              <a:t>zemljama u tranziciji</a:t>
            </a:r>
            <a:r>
              <a:rPr lang="hr-HR" altLang="sr-Latn-RS" sz="2800" dirty="0" smtClean="0">
                <a:solidFill>
                  <a:srgbClr val="FF0000"/>
                </a:solidFill>
              </a:rPr>
              <a:t> </a:t>
            </a:r>
          </a:p>
          <a:p>
            <a:pPr marL="724050" lvl="1" indent="-288000">
              <a:spcBef>
                <a:spcPts val="0"/>
              </a:spcBef>
              <a:buFont typeface="Calibri" panose="020F0502020204030204" pitchFamily="34" charset="0"/>
              <a:buChar char="‒"/>
            </a:pPr>
            <a:r>
              <a:rPr lang="hr-HR" altLang="sr-Latn-RS" sz="2000" dirty="0" smtClean="0"/>
              <a:t>BDP – </a:t>
            </a:r>
            <a:r>
              <a:rPr lang="hr-HR" altLang="sr-Latn-RS" sz="2000" b="1" dirty="0" smtClean="0"/>
              <a:t>43 mlrd. USD </a:t>
            </a:r>
            <a:r>
              <a:rPr lang="hr-HR" altLang="sr-Latn-RS" sz="2000" dirty="0" smtClean="0"/>
              <a:t>/ BDP/</a:t>
            </a:r>
            <a:r>
              <a:rPr lang="hr-HR" altLang="sr-Latn-RS" sz="2000" dirty="0" err="1" smtClean="0"/>
              <a:t>per</a:t>
            </a:r>
            <a:r>
              <a:rPr lang="hr-HR" altLang="sr-Latn-RS" sz="2000" dirty="0" smtClean="0"/>
              <a:t> </a:t>
            </a:r>
            <a:r>
              <a:rPr lang="hr-HR" altLang="sr-Latn-RS" sz="2000" dirty="0" err="1" smtClean="0"/>
              <a:t>capita</a:t>
            </a:r>
            <a:r>
              <a:rPr lang="hr-HR" altLang="sr-Latn-RS" sz="2000" dirty="0" smtClean="0"/>
              <a:t> – </a:t>
            </a:r>
            <a:r>
              <a:rPr lang="hr-HR" altLang="sr-Latn-RS" sz="2000" b="1" dirty="0" smtClean="0"/>
              <a:t>10 426</a:t>
            </a:r>
            <a:r>
              <a:rPr lang="hr-HR" altLang="sr-Latn-RS" sz="2000" dirty="0" smtClean="0"/>
              <a:t> USD</a:t>
            </a:r>
          </a:p>
        </p:txBody>
      </p:sp>
      <p:sp>
        <p:nvSpPr>
          <p:cNvPr id="8194" name="Naslov 1"/>
          <p:cNvSpPr>
            <a:spLocks noGrp="1"/>
          </p:cNvSpPr>
          <p:nvPr>
            <p:ph type="title"/>
          </p:nvPr>
        </p:nvSpPr>
        <p:spPr/>
        <p:txBody>
          <a:bodyPr/>
          <a:lstStyle/>
          <a:p>
            <a:r>
              <a:rPr lang="hr-HR" altLang="sr-Latn-RS" sz="3200" dirty="0" smtClean="0"/>
              <a:t>Činitelji razvoja gospodarstva</a:t>
            </a:r>
          </a:p>
        </p:txBody>
      </p:sp>
    </p:spTree>
    <p:extLst>
      <p:ext uri="{BB962C8B-B14F-4D97-AF65-F5344CB8AC3E}">
        <p14:creationId xmlns:p14="http://schemas.microsoft.com/office/powerpoint/2010/main" val="17743997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fade">
                                      <p:cBhvr>
                                        <p:cTn id="7" dur="250"/>
                                        <p:tgtEl>
                                          <p:spTgt spid="8195">
                                            <p:txEl>
                                              <p:pRg st="0" end="0"/>
                                            </p:txEl>
                                          </p:spTgt>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8195">
                                            <p:txEl>
                                              <p:pRg st="1" end="1"/>
                                            </p:txEl>
                                          </p:spTgt>
                                        </p:tgtEl>
                                        <p:attrNameLst>
                                          <p:attrName>style.visibility</p:attrName>
                                        </p:attrNameLst>
                                      </p:cBhvr>
                                      <p:to>
                                        <p:strVal val="visible"/>
                                      </p:to>
                                    </p:set>
                                    <p:animEffect transition="in" filter="fade">
                                      <p:cBhvr>
                                        <p:cTn id="11" dur="250"/>
                                        <p:tgtEl>
                                          <p:spTgt spid="8195">
                                            <p:txEl>
                                              <p:pRg st="1" end="1"/>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8195">
                                            <p:txEl>
                                              <p:pRg st="2" end="2"/>
                                            </p:txEl>
                                          </p:spTgt>
                                        </p:tgtEl>
                                        <p:attrNameLst>
                                          <p:attrName>style.visibility</p:attrName>
                                        </p:attrNameLst>
                                      </p:cBhvr>
                                      <p:to>
                                        <p:strVal val="visible"/>
                                      </p:to>
                                    </p:set>
                                    <p:animEffect transition="in" filter="fade">
                                      <p:cBhvr>
                                        <p:cTn id="15" dur="250"/>
                                        <p:tgtEl>
                                          <p:spTgt spid="8195">
                                            <p:txEl>
                                              <p:pRg st="2" end="2"/>
                                            </p:txEl>
                                          </p:spTgt>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8195">
                                            <p:txEl>
                                              <p:pRg st="3" end="3"/>
                                            </p:txEl>
                                          </p:spTgt>
                                        </p:tgtEl>
                                        <p:attrNameLst>
                                          <p:attrName>style.visibility</p:attrName>
                                        </p:attrNameLst>
                                      </p:cBhvr>
                                      <p:to>
                                        <p:strVal val="visible"/>
                                      </p:to>
                                    </p:set>
                                    <p:animEffect transition="in" filter="fade">
                                      <p:cBhvr>
                                        <p:cTn id="19" dur="250"/>
                                        <p:tgtEl>
                                          <p:spTgt spid="8195">
                                            <p:txEl>
                                              <p:pRg st="3" end="3"/>
                                            </p:txEl>
                                          </p:spTgt>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8195">
                                            <p:txEl>
                                              <p:pRg st="4" end="4"/>
                                            </p:txEl>
                                          </p:spTgt>
                                        </p:tgtEl>
                                        <p:attrNameLst>
                                          <p:attrName>style.visibility</p:attrName>
                                        </p:attrNameLst>
                                      </p:cBhvr>
                                      <p:to>
                                        <p:strVal val="visible"/>
                                      </p:to>
                                    </p:set>
                                    <p:animEffect transition="in" filter="fade">
                                      <p:cBhvr>
                                        <p:cTn id="23" dur="250"/>
                                        <p:tgtEl>
                                          <p:spTgt spid="8195">
                                            <p:txEl>
                                              <p:pRg st="4" end="4"/>
                                            </p:txEl>
                                          </p:spTgt>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8195">
                                            <p:txEl>
                                              <p:pRg st="5" end="5"/>
                                            </p:txEl>
                                          </p:spTgt>
                                        </p:tgtEl>
                                        <p:attrNameLst>
                                          <p:attrName>style.visibility</p:attrName>
                                        </p:attrNameLst>
                                      </p:cBhvr>
                                      <p:to>
                                        <p:strVal val="visible"/>
                                      </p:to>
                                    </p:set>
                                    <p:animEffect transition="in" filter="fade">
                                      <p:cBhvr>
                                        <p:cTn id="27" dur="250"/>
                                        <p:tgtEl>
                                          <p:spTgt spid="8195">
                                            <p:txEl>
                                              <p:pRg st="5" end="5"/>
                                            </p:txEl>
                                          </p:spTgt>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8195">
                                            <p:txEl>
                                              <p:pRg st="6" end="6"/>
                                            </p:txEl>
                                          </p:spTgt>
                                        </p:tgtEl>
                                        <p:attrNameLst>
                                          <p:attrName>style.visibility</p:attrName>
                                        </p:attrNameLst>
                                      </p:cBhvr>
                                      <p:to>
                                        <p:strVal val="visible"/>
                                      </p:to>
                                    </p:set>
                                    <p:animEffect transition="in" filter="fade">
                                      <p:cBhvr>
                                        <p:cTn id="31" dur="250"/>
                                        <p:tgtEl>
                                          <p:spTgt spid="8195">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195">
                                            <p:txEl>
                                              <p:pRg st="7" end="7"/>
                                            </p:txEl>
                                          </p:spTgt>
                                        </p:tgtEl>
                                        <p:attrNameLst>
                                          <p:attrName>style.visibility</p:attrName>
                                        </p:attrNameLst>
                                      </p:cBhvr>
                                      <p:to>
                                        <p:strVal val="visible"/>
                                      </p:to>
                                    </p:set>
                                    <p:animEffect transition="in" filter="fade">
                                      <p:cBhvr>
                                        <p:cTn id="36" dur="250"/>
                                        <p:tgtEl>
                                          <p:spTgt spid="8195">
                                            <p:txEl>
                                              <p:pRg st="7" end="7"/>
                                            </p:txEl>
                                          </p:spTgt>
                                        </p:tgtEl>
                                      </p:cBhvr>
                                    </p:animEffect>
                                  </p:childTnLst>
                                </p:cTn>
                              </p:par>
                            </p:childTnLst>
                          </p:cTn>
                        </p:par>
                        <p:par>
                          <p:cTn id="37" fill="hold">
                            <p:stCondLst>
                              <p:cond delay="250"/>
                            </p:stCondLst>
                            <p:childTnLst>
                              <p:par>
                                <p:cTn id="38" presetID="10" presetClass="entr" presetSubtype="0" fill="hold" grpId="0" nodeType="afterEffect">
                                  <p:stCondLst>
                                    <p:cond delay="0"/>
                                  </p:stCondLst>
                                  <p:childTnLst>
                                    <p:set>
                                      <p:cBhvr>
                                        <p:cTn id="39" dur="1" fill="hold">
                                          <p:stCondLst>
                                            <p:cond delay="0"/>
                                          </p:stCondLst>
                                        </p:cTn>
                                        <p:tgtEl>
                                          <p:spTgt spid="8195">
                                            <p:txEl>
                                              <p:pRg st="8" end="8"/>
                                            </p:txEl>
                                          </p:spTgt>
                                        </p:tgtEl>
                                        <p:attrNameLst>
                                          <p:attrName>style.visibility</p:attrName>
                                        </p:attrNameLst>
                                      </p:cBhvr>
                                      <p:to>
                                        <p:strVal val="visible"/>
                                      </p:to>
                                    </p:set>
                                    <p:animEffect transition="in" filter="fade">
                                      <p:cBhvr>
                                        <p:cTn id="40" dur="250"/>
                                        <p:tgtEl>
                                          <p:spTgt spid="819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zervirano mjesto sadržaja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65156" y="2861952"/>
            <a:ext cx="7641485" cy="3931995"/>
          </a:xfrm>
          <a:prstGeom prst="rect">
            <a:avLst/>
          </a:prstGeom>
        </p:spPr>
      </p:pic>
      <p:sp>
        <p:nvSpPr>
          <p:cNvPr id="7" name="Oval 6"/>
          <p:cNvSpPr/>
          <p:nvPr/>
        </p:nvSpPr>
        <p:spPr>
          <a:xfrm>
            <a:off x="1535223" y="5373626"/>
            <a:ext cx="465655" cy="479765"/>
          </a:xfrm>
          <a:prstGeom prst="ellipse">
            <a:avLst/>
          </a:prstGeom>
          <a:solidFill>
            <a:srgbClr val="FF0000"/>
          </a:solidFill>
          <a:ln w="381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3200" b="1" dirty="0" smtClean="0">
                <a:solidFill>
                  <a:prstClr val="white"/>
                </a:solidFill>
              </a:rPr>
              <a:t>2</a:t>
            </a:r>
            <a:endParaRPr lang="hr-HR" sz="3200" b="1" dirty="0">
              <a:solidFill>
                <a:prstClr val="white"/>
              </a:solidFill>
            </a:endParaRPr>
          </a:p>
        </p:txBody>
      </p:sp>
      <p:sp>
        <p:nvSpPr>
          <p:cNvPr id="2" name="Oval 1"/>
          <p:cNvSpPr/>
          <p:nvPr/>
        </p:nvSpPr>
        <p:spPr>
          <a:xfrm>
            <a:off x="1166458" y="5373627"/>
            <a:ext cx="465655" cy="479765"/>
          </a:xfrm>
          <a:prstGeom prst="ellipse">
            <a:avLst/>
          </a:prstGeom>
          <a:solidFill>
            <a:srgbClr val="FF0000"/>
          </a:solidFill>
          <a:ln w="381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3200" b="1" dirty="0" smtClean="0">
                <a:solidFill>
                  <a:prstClr val="white"/>
                </a:solidFill>
              </a:rPr>
              <a:t>1</a:t>
            </a:r>
            <a:endParaRPr lang="hr-HR" sz="3200" b="1" dirty="0">
              <a:solidFill>
                <a:prstClr val="white"/>
              </a:solidFill>
            </a:endParaRPr>
          </a:p>
        </p:txBody>
      </p:sp>
      <p:sp>
        <p:nvSpPr>
          <p:cNvPr id="8" name="Oval 7"/>
          <p:cNvSpPr/>
          <p:nvPr/>
        </p:nvSpPr>
        <p:spPr>
          <a:xfrm>
            <a:off x="3538359" y="5362539"/>
            <a:ext cx="465655" cy="479765"/>
          </a:xfrm>
          <a:prstGeom prst="ellipse">
            <a:avLst/>
          </a:prstGeom>
          <a:solidFill>
            <a:srgbClr val="FF0000"/>
          </a:solidFill>
          <a:ln w="381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3200" b="1" dirty="0" smtClean="0">
                <a:solidFill>
                  <a:prstClr val="white"/>
                </a:solidFill>
              </a:rPr>
              <a:t>3</a:t>
            </a:r>
            <a:endParaRPr lang="hr-HR" sz="3200" b="1" dirty="0">
              <a:solidFill>
                <a:prstClr val="white"/>
              </a:solidFill>
            </a:endParaRPr>
          </a:p>
        </p:txBody>
      </p:sp>
      <p:sp>
        <p:nvSpPr>
          <p:cNvPr id="9" name="Oval 8"/>
          <p:cNvSpPr/>
          <p:nvPr/>
        </p:nvSpPr>
        <p:spPr>
          <a:xfrm>
            <a:off x="6063002" y="5373626"/>
            <a:ext cx="465655" cy="479765"/>
          </a:xfrm>
          <a:prstGeom prst="ellipse">
            <a:avLst/>
          </a:prstGeom>
          <a:solidFill>
            <a:srgbClr val="FF0000"/>
          </a:solidFill>
          <a:ln w="381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3200" b="1" dirty="0" smtClean="0">
                <a:solidFill>
                  <a:prstClr val="white"/>
                </a:solidFill>
              </a:rPr>
              <a:t>4</a:t>
            </a:r>
            <a:endParaRPr lang="hr-HR" sz="3200" b="1" dirty="0">
              <a:solidFill>
                <a:prstClr val="white"/>
              </a:solidFill>
            </a:endParaRPr>
          </a:p>
        </p:txBody>
      </p:sp>
      <p:sp>
        <p:nvSpPr>
          <p:cNvPr id="10" name="Oval 9"/>
          <p:cNvSpPr/>
          <p:nvPr/>
        </p:nvSpPr>
        <p:spPr>
          <a:xfrm>
            <a:off x="7485972" y="5372063"/>
            <a:ext cx="465655" cy="479765"/>
          </a:xfrm>
          <a:prstGeom prst="ellipse">
            <a:avLst/>
          </a:prstGeom>
          <a:solidFill>
            <a:srgbClr val="FF0000"/>
          </a:solidFill>
          <a:ln w="381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3200" b="1" dirty="0" smtClean="0">
                <a:solidFill>
                  <a:prstClr val="white"/>
                </a:solidFill>
              </a:rPr>
              <a:t>5</a:t>
            </a:r>
            <a:endParaRPr lang="hr-HR" sz="3200" b="1" dirty="0">
              <a:solidFill>
                <a:prstClr val="white"/>
              </a:solidFill>
            </a:endParaRPr>
          </a:p>
        </p:txBody>
      </p:sp>
      <p:sp>
        <p:nvSpPr>
          <p:cNvPr id="8195" name="Rezervirano mjesto teksta 3"/>
          <p:cNvSpPr>
            <a:spLocks noGrp="1"/>
          </p:cNvSpPr>
          <p:nvPr>
            <p:ph idx="1"/>
          </p:nvPr>
        </p:nvSpPr>
        <p:spPr>
          <a:xfrm>
            <a:off x="252536" y="692696"/>
            <a:ext cx="8783960" cy="2191175"/>
          </a:xfrm>
        </p:spPr>
        <p:txBody>
          <a:bodyPr>
            <a:noAutofit/>
          </a:bodyPr>
          <a:lstStyle/>
          <a:p>
            <a:pPr marL="493200" indent="-457200">
              <a:spcBef>
                <a:spcPts val="600"/>
              </a:spcBef>
              <a:buFont typeface="+mj-lt"/>
              <a:buAutoNum type="arabicPeriod"/>
            </a:pPr>
            <a:r>
              <a:rPr lang="hr-HR" altLang="sr-Latn-RS" sz="2300" b="1" dirty="0" err="1" smtClean="0">
                <a:solidFill>
                  <a:srgbClr val="FF0000"/>
                </a:solidFill>
              </a:rPr>
              <a:t>predmanufakturno</a:t>
            </a:r>
            <a:r>
              <a:rPr lang="hr-HR" altLang="sr-Latn-RS" sz="2300" dirty="0" smtClean="0">
                <a:solidFill>
                  <a:srgbClr val="FF0000"/>
                </a:solidFill>
              </a:rPr>
              <a:t> </a:t>
            </a:r>
            <a:r>
              <a:rPr lang="hr-HR" altLang="sr-Latn-RS" sz="2300" dirty="0" smtClean="0"/>
              <a:t>razdoblje – </a:t>
            </a:r>
            <a:r>
              <a:rPr lang="hr-HR" altLang="sr-Latn-RS" sz="2000" dirty="0" smtClean="0"/>
              <a:t>do sredine 18. st</a:t>
            </a:r>
          </a:p>
          <a:p>
            <a:pPr marL="493200" indent="-457200">
              <a:spcBef>
                <a:spcPts val="600"/>
              </a:spcBef>
              <a:buFont typeface="+mj-lt"/>
              <a:buAutoNum type="arabicPeriod"/>
            </a:pPr>
            <a:r>
              <a:rPr lang="hr-HR" altLang="sr-Latn-RS" sz="2300" b="1" dirty="0" smtClean="0">
                <a:solidFill>
                  <a:srgbClr val="FF0000"/>
                </a:solidFill>
              </a:rPr>
              <a:t>manufakturno</a:t>
            </a:r>
            <a:r>
              <a:rPr lang="hr-HR" altLang="sr-Latn-RS" sz="2300" dirty="0" smtClean="0">
                <a:solidFill>
                  <a:srgbClr val="FF0000"/>
                </a:solidFill>
              </a:rPr>
              <a:t> </a:t>
            </a:r>
            <a:r>
              <a:rPr lang="hr-HR" altLang="sr-Latn-RS" sz="2300" dirty="0" smtClean="0"/>
              <a:t>razdoblje – </a:t>
            </a:r>
            <a:r>
              <a:rPr lang="hr-HR" altLang="sr-Latn-RS" sz="2000" dirty="0" smtClean="0"/>
              <a:t>od sredine 18. do sredine 19. st</a:t>
            </a:r>
          </a:p>
          <a:p>
            <a:pPr marL="493200" indent="-457200">
              <a:spcBef>
                <a:spcPts val="600"/>
              </a:spcBef>
              <a:buFont typeface="+mj-lt"/>
              <a:buAutoNum type="arabicPeriod"/>
            </a:pPr>
            <a:r>
              <a:rPr lang="hr-HR" altLang="sr-Latn-RS" sz="2300" b="1" dirty="0" smtClean="0">
                <a:solidFill>
                  <a:srgbClr val="FF0000"/>
                </a:solidFill>
              </a:rPr>
              <a:t>manufakturno-industrijsko</a:t>
            </a:r>
            <a:r>
              <a:rPr lang="hr-HR" altLang="sr-Latn-RS" sz="2300" dirty="0" smtClean="0">
                <a:solidFill>
                  <a:srgbClr val="FF0000"/>
                </a:solidFill>
              </a:rPr>
              <a:t> </a:t>
            </a:r>
            <a:r>
              <a:rPr lang="hr-HR" altLang="sr-Latn-RS" sz="2300" dirty="0" smtClean="0"/>
              <a:t>razdoblje – </a:t>
            </a:r>
            <a:r>
              <a:rPr lang="hr-HR" altLang="sr-Latn-RS" sz="2000" dirty="0" smtClean="0"/>
              <a:t>od sredine 19. do sredine 20. st</a:t>
            </a:r>
            <a:endParaRPr lang="hr-HR" altLang="sr-Latn-RS" sz="2300" dirty="0" smtClean="0"/>
          </a:p>
          <a:p>
            <a:pPr marL="493200" indent="-457200">
              <a:spcBef>
                <a:spcPts val="600"/>
              </a:spcBef>
              <a:buFont typeface="+mj-lt"/>
              <a:buAutoNum type="arabicPeriod"/>
            </a:pPr>
            <a:r>
              <a:rPr lang="hr-HR" altLang="sr-Latn-RS" sz="2300" dirty="0" smtClean="0"/>
              <a:t>razdoblje</a:t>
            </a:r>
            <a:r>
              <a:rPr lang="hr-HR" altLang="sr-Latn-RS" sz="2300" b="1" dirty="0" smtClean="0"/>
              <a:t> </a:t>
            </a:r>
            <a:r>
              <a:rPr lang="hr-HR" altLang="sr-Latn-RS" sz="2300" b="1" dirty="0" smtClean="0">
                <a:solidFill>
                  <a:srgbClr val="FF0000"/>
                </a:solidFill>
              </a:rPr>
              <a:t>nagle</a:t>
            </a:r>
            <a:r>
              <a:rPr lang="hr-HR" altLang="sr-Latn-RS" sz="2300" b="1" dirty="0" smtClean="0"/>
              <a:t> </a:t>
            </a:r>
            <a:r>
              <a:rPr lang="hr-HR" altLang="sr-Latn-RS" sz="2300" b="1" dirty="0" smtClean="0">
                <a:solidFill>
                  <a:srgbClr val="FF0000"/>
                </a:solidFill>
              </a:rPr>
              <a:t>industrijalizacije</a:t>
            </a:r>
            <a:r>
              <a:rPr lang="hr-HR" altLang="sr-Latn-RS" sz="2300" b="1" dirty="0" smtClean="0"/>
              <a:t> </a:t>
            </a:r>
            <a:r>
              <a:rPr lang="hr-HR" altLang="sr-Latn-RS" sz="2300" dirty="0" smtClean="0"/>
              <a:t>– </a:t>
            </a:r>
            <a:r>
              <a:rPr lang="hr-HR" altLang="sr-Latn-RS" sz="2000" dirty="0" smtClean="0"/>
              <a:t>nakon 2. svj. rata</a:t>
            </a:r>
          </a:p>
          <a:p>
            <a:pPr marL="493200" indent="-457200">
              <a:spcBef>
                <a:spcPts val="600"/>
              </a:spcBef>
              <a:buFont typeface="+mj-lt"/>
              <a:buAutoNum type="arabicPeriod"/>
            </a:pPr>
            <a:r>
              <a:rPr lang="hr-HR" altLang="sr-Latn-RS" sz="2300" dirty="0" smtClean="0"/>
              <a:t>razdoblje </a:t>
            </a:r>
            <a:r>
              <a:rPr lang="hr-HR" altLang="sr-Latn-RS" sz="2300" b="1" dirty="0" smtClean="0">
                <a:solidFill>
                  <a:srgbClr val="FF0000"/>
                </a:solidFill>
              </a:rPr>
              <a:t>tranzicije</a:t>
            </a:r>
            <a:r>
              <a:rPr lang="hr-HR" altLang="sr-Latn-RS" sz="2300" dirty="0" smtClean="0">
                <a:solidFill>
                  <a:srgbClr val="FF0000"/>
                </a:solidFill>
              </a:rPr>
              <a:t> </a:t>
            </a:r>
            <a:r>
              <a:rPr lang="hr-HR" altLang="sr-Latn-RS" sz="2300" dirty="0" smtClean="0"/>
              <a:t>– </a:t>
            </a:r>
            <a:r>
              <a:rPr lang="hr-HR" altLang="sr-Latn-RS" sz="2000" dirty="0" smtClean="0"/>
              <a:t>od 1990-ih</a:t>
            </a:r>
          </a:p>
        </p:txBody>
      </p:sp>
      <p:sp>
        <p:nvSpPr>
          <p:cNvPr id="8194" name="Naslov 1"/>
          <p:cNvSpPr>
            <a:spLocks noGrp="1"/>
          </p:cNvSpPr>
          <p:nvPr>
            <p:ph type="title"/>
          </p:nvPr>
        </p:nvSpPr>
        <p:spPr/>
        <p:txBody>
          <a:bodyPr/>
          <a:lstStyle/>
          <a:p>
            <a:r>
              <a:rPr lang="hr-HR" altLang="sr-Latn-RS" dirty="0" smtClean="0"/>
              <a:t>Etape razvoja hrvatskog gospodarstva</a:t>
            </a:r>
          </a:p>
        </p:txBody>
      </p:sp>
      <p:sp>
        <p:nvSpPr>
          <p:cNvPr id="16" name="Rectangular Callout 15"/>
          <p:cNvSpPr/>
          <p:nvPr/>
        </p:nvSpPr>
        <p:spPr>
          <a:xfrm>
            <a:off x="607103" y="2852936"/>
            <a:ext cx="5900293" cy="2228247"/>
          </a:xfrm>
          <a:prstGeom prst="wedgeRectCallout">
            <a:avLst>
              <a:gd name="adj1" fmla="val 42202"/>
              <a:gd name="adj2" fmla="val 69652"/>
            </a:avLst>
          </a:prstGeom>
          <a:solidFill>
            <a:schemeClr val="bg1"/>
          </a:solidFill>
          <a:ln w="6350">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indent="-180000">
              <a:spcAft>
                <a:spcPts val="300"/>
              </a:spcAft>
              <a:buFont typeface="Calibri" panose="020F0502020204030204" pitchFamily="34" charset="0"/>
              <a:buChar char="–"/>
            </a:pPr>
            <a:r>
              <a:rPr lang="hr-HR" sz="2000" b="1" dirty="0" smtClean="0">
                <a:solidFill>
                  <a:srgbClr val="FF0000"/>
                </a:solidFill>
              </a:rPr>
              <a:t>nagli proces industrijalizacije</a:t>
            </a:r>
          </a:p>
          <a:p>
            <a:pPr marL="180000" indent="-180000">
              <a:spcAft>
                <a:spcPts val="300"/>
              </a:spcAft>
              <a:buFont typeface="Calibri" panose="020F0502020204030204" pitchFamily="34" charset="0"/>
              <a:buChar char="–"/>
            </a:pPr>
            <a:r>
              <a:rPr lang="hr-HR" sz="2000" dirty="0" smtClean="0">
                <a:solidFill>
                  <a:prstClr val="black"/>
                </a:solidFill>
              </a:rPr>
              <a:t>snažna </a:t>
            </a:r>
            <a:r>
              <a:rPr lang="hr-HR" sz="2000" b="1" dirty="0" smtClean="0">
                <a:solidFill>
                  <a:prstClr val="black"/>
                </a:solidFill>
              </a:rPr>
              <a:t>urbanizacija</a:t>
            </a:r>
            <a:r>
              <a:rPr lang="hr-HR" sz="2000" dirty="0" smtClean="0">
                <a:solidFill>
                  <a:prstClr val="black"/>
                </a:solidFill>
              </a:rPr>
              <a:t>, </a:t>
            </a:r>
            <a:r>
              <a:rPr lang="hr-HR" sz="2000" b="1" dirty="0" smtClean="0">
                <a:solidFill>
                  <a:prstClr val="black"/>
                </a:solidFill>
              </a:rPr>
              <a:t>deagrarizacija</a:t>
            </a:r>
            <a:r>
              <a:rPr lang="hr-HR" sz="2000" dirty="0" smtClean="0">
                <a:solidFill>
                  <a:prstClr val="black"/>
                </a:solidFill>
              </a:rPr>
              <a:t> i </a:t>
            </a:r>
            <a:r>
              <a:rPr lang="hr-HR" sz="2000" b="1" dirty="0" smtClean="0">
                <a:solidFill>
                  <a:prstClr val="black"/>
                </a:solidFill>
              </a:rPr>
              <a:t>deruralizacija</a:t>
            </a:r>
          </a:p>
          <a:p>
            <a:pPr marL="180000" indent="-180000">
              <a:spcAft>
                <a:spcPts val="300"/>
              </a:spcAft>
              <a:buFont typeface="Calibri" panose="020F0502020204030204" pitchFamily="34" charset="0"/>
              <a:buChar char="–"/>
            </a:pPr>
            <a:r>
              <a:rPr lang="hr-HR" sz="2000" dirty="0" smtClean="0">
                <a:solidFill>
                  <a:prstClr val="black"/>
                </a:solidFill>
              </a:rPr>
              <a:t>veliki </a:t>
            </a:r>
            <a:r>
              <a:rPr lang="hr-HR" sz="2000" b="1" dirty="0" smtClean="0">
                <a:solidFill>
                  <a:srgbClr val="FF0000"/>
                </a:solidFill>
              </a:rPr>
              <a:t>napredak gospodarstva</a:t>
            </a:r>
          </a:p>
          <a:p>
            <a:pPr marL="180000" indent="-180000">
              <a:spcAft>
                <a:spcPts val="300"/>
              </a:spcAft>
              <a:buFont typeface="Calibri" panose="020F0502020204030204" pitchFamily="34" charset="0"/>
              <a:buChar char="–"/>
            </a:pPr>
            <a:r>
              <a:rPr lang="hr-HR" sz="2000" b="1" dirty="0" smtClean="0">
                <a:solidFill>
                  <a:srgbClr val="FF0000"/>
                </a:solidFill>
              </a:rPr>
              <a:t>problemi</a:t>
            </a:r>
            <a:r>
              <a:rPr lang="hr-HR" sz="2000" dirty="0" smtClean="0">
                <a:solidFill>
                  <a:prstClr val="black"/>
                </a:solidFill>
              </a:rPr>
              <a:t>: velika usmjerenost na sekundarni sektor,  nedostatak sirovina i energije (uvoz), planska privreda</a:t>
            </a:r>
          </a:p>
          <a:p>
            <a:pPr marL="180000" indent="-180000">
              <a:spcAft>
                <a:spcPts val="300"/>
              </a:spcAft>
              <a:buFont typeface="Calibri" panose="020F0502020204030204" pitchFamily="34" charset="0"/>
              <a:buChar char="–"/>
            </a:pPr>
            <a:r>
              <a:rPr lang="hr-HR" sz="2000" dirty="0" smtClean="0">
                <a:solidFill>
                  <a:prstClr val="black"/>
                </a:solidFill>
              </a:rPr>
              <a:t>gospodarska kriza 1980-ih</a:t>
            </a:r>
          </a:p>
        </p:txBody>
      </p:sp>
    </p:spTree>
    <p:extLst>
      <p:ext uri="{BB962C8B-B14F-4D97-AF65-F5344CB8AC3E}">
        <p14:creationId xmlns:p14="http://schemas.microsoft.com/office/powerpoint/2010/main" val="41722314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fade">
                                      <p:cBhvr>
                                        <p:cTn id="7" dur="250"/>
                                        <p:tgtEl>
                                          <p:spTgt spid="8195">
                                            <p:txEl>
                                              <p:pRg st="0" end="0"/>
                                            </p:txEl>
                                          </p:spTgt>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8195">
                                            <p:txEl>
                                              <p:pRg st="1" end="1"/>
                                            </p:txEl>
                                          </p:spTgt>
                                        </p:tgtEl>
                                        <p:attrNameLst>
                                          <p:attrName>style.visibility</p:attrName>
                                        </p:attrNameLst>
                                      </p:cBhvr>
                                      <p:to>
                                        <p:strVal val="visible"/>
                                      </p:to>
                                    </p:set>
                                    <p:animEffect transition="in" filter="fade">
                                      <p:cBhvr>
                                        <p:cTn id="11" dur="250"/>
                                        <p:tgtEl>
                                          <p:spTgt spid="8195">
                                            <p:txEl>
                                              <p:pRg st="1" end="1"/>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8195">
                                            <p:txEl>
                                              <p:pRg st="2" end="2"/>
                                            </p:txEl>
                                          </p:spTgt>
                                        </p:tgtEl>
                                        <p:attrNameLst>
                                          <p:attrName>style.visibility</p:attrName>
                                        </p:attrNameLst>
                                      </p:cBhvr>
                                      <p:to>
                                        <p:strVal val="visible"/>
                                      </p:to>
                                    </p:set>
                                    <p:animEffect transition="in" filter="fade">
                                      <p:cBhvr>
                                        <p:cTn id="15" dur="250"/>
                                        <p:tgtEl>
                                          <p:spTgt spid="8195">
                                            <p:txEl>
                                              <p:pRg st="2" end="2"/>
                                            </p:txEl>
                                          </p:spTgt>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8195">
                                            <p:txEl>
                                              <p:pRg st="3" end="3"/>
                                            </p:txEl>
                                          </p:spTgt>
                                        </p:tgtEl>
                                        <p:attrNameLst>
                                          <p:attrName>style.visibility</p:attrName>
                                        </p:attrNameLst>
                                      </p:cBhvr>
                                      <p:to>
                                        <p:strVal val="visible"/>
                                      </p:to>
                                    </p:set>
                                    <p:animEffect transition="in" filter="fade">
                                      <p:cBhvr>
                                        <p:cTn id="19" dur="250"/>
                                        <p:tgtEl>
                                          <p:spTgt spid="8195">
                                            <p:txEl>
                                              <p:pRg st="3" end="3"/>
                                            </p:txEl>
                                          </p:spTgt>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8195">
                                            <p:txEl>
                                              <p:pRg st="4" end="4"/>
                                            </p:txEl>
                                          </p:spTgt>
                                        </p:tgtEl>
                                        <p:attrNameLst>
                                          <p:attrName>style.visibility</p:attrName>
                                        </p:attrNameLst>
                                      </p:cBhvr>
                                      <p:to>
                                        <p:strVal val="visible"/>
                                      </p:to>
                                    </p:set>
                                    <p:animEffect transition="in" filter="fade">
                                      <p:cBhvr>
                                        <p:cTn id="23" dur="250"/>
                                        <p:tgtEl>
                                          <p:spTgt spid="8195">
                                            <p:txEl>
                                              <p:pRg st="4" end="4"/>
                                            </p:txEl>
                                          </p:spTgt>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250"/>
                                        <p:tgtEl>
                                          <p:spTgt spid="6"/>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250"/>
                                        <p:tgtEl>
                                          <p:spTgt spid="2"/>
                                        </p:tgtEl>
                                      </p:cBhvr>
                                    </p:animEffect>
                                  </p:childTnLst>
                                </p:cTn>
                              </p:par>
                            </p:childTnLst>
                          </p:cTn>
                        </p:par>
                        <p:par>
                          <p:cTn id="32" fill="hold">
                            <p:stCondLst>
                              <p:cond delay="1750"/>
                            </p:stCondLst>
                            <p:childTnLst>
                              <p:par>
                                <p:cTn id="33" presetID="10" presetClass="entr" presetSubtype="0"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250"/>
                                        <p:tgtEl>
                                          <p:spTgt spid="8"/>
                                        </p:tgtEl>
                                      </p:cBhvr>
                                    </p:animEffect>
                                  </p:childTnLst>
                                </p:cTn>
                              </p:par>
                            </p:childTnLst>
                          </p:cTn>
                        </p:par>
                        <p:par>
                          <p:cTn id="40" fill="hold">
                            <p:stCondLst>
                              <p:cond delay="2250"/>
                            </p:stCondLst>
                            <p:childTnLst>
                              <p:par>
                                <p:cTn id="41" presetID="10" presetClass="entr" presetSubtype="0" fill="hold" grpId="0"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250"/>
                                        <p:tgtEl>
                                          <p:spTgt spid="9"/>
                                        </p:tgtEl>
                                      </p:cBhvr>
                                    </p:animEffect>
                                  </p:childTnLst>
                                </p:cTn>
                              </p:par>
                            </p:childTnLst>
                          </p:cTn>
                        </p:par>
                        <p:par>
                          <p:cTn id="44" fill="hold">
                            <p:stCondLst>
                              <p:cond delay="2500"/>
                            </p:stCondLst>
                            <p:childTnLst>
                              <p:par>
                                <p:cTn id="45" presetID="10" presetClass="entr" presetSubtype="0"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25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down)">
                                      <p:cBhvr>
                                        <p:cTn id="52"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P spid="8" grpId="0" animBg="1"/>
      <p:bldP spid="9" grpId="0" animBg="1"/>
      <p:bldP spid="10" grpId="0" animBg="1"/>
      <p:bldP spid="8195" grpId="0" uiExpand="1" build="p"/>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zervirano mjesto teksta 3"/>
          <p:cNvSpPr>
            <a:spLocks noGrp="1"/>
          </p:cNvSpPr>
          <p:nvPr>
            <p:ph idx="1"/>
          </p:nvPr>
        </p:nvSpPr>
        <p:spPr>
          <a:xfrm>
            <a:off x="-49760" y="548680"/>
            <a:ext cx="9193760" cy="3240360"/>
          </a:xfrm>
        </p:spPr>
        <p:txBody>
          <a:bodyPr>
            <a:noAutofit/>
          </a:bodyPr>
          <a:lstStyle/>
          <a:p>
            <a:pPr marL="324000" indent="-288000">
              <a:spcBef>
                <a:spcPts val="1200"/>
              </a:spcBef>
              <a:buFont typeface="Calibri" panose="020F0502020204030204" pitchFamily="34" charset="0"/>
              <a:buChar char="‒"/>
            </a:pPr>
            <a:r>
              <a:rPr lang="hr-HR" altLang="sr-Latn-RS" sz="2400" b="1" dirty="0" smtClean="0">
                <a:solidFill>
                  <a:srgbClr val="FF0000"/>
                </a:solidFill>
              </a:rPr>
              <a:t>gospodarska tranzicija </a:t>
            </a:r>
            <a:r>
              <a:rPr lang="hr-HR" altLang="sr-Latn-RS" sz="2400" dirty="0" smtClean="0"/>
              <a:t>– prijelaz s planskog na tržišno gospodarstvo</a:t>
            </a:r>
          </a:p>
          <a:p>
            <a:pPr marL="324000" indent="-288000">
              <a:spcBef>
                <a:spcPts val="600"/>
              </a:spcBef>
              <a:buFont typeface="Calibri" panose="020F0502020204030204" pitchFamily="34" charset="0"/>
              <a:buChar char="‒"/>
            </a:pPr>
            <a:r>
              <a:rPr lang="hr-HR" altLang="sr-Latn-RS" sz="2400" dirty="0" smtClean="0"/>
              <a:t>problemi tranzicije:</a:t>
            </a:r>
          </a:p>
          <a:p>
            <a:pPr marL="724050" lvl="1" indent="-288000">
              <a:spcBef>
                <a:spcPts val="0"/>
              </a:spcBef>
              <a:buFont typeface="Calibri" panose="020F0502020204030204" pitchFamily="34" charset="0"/>
              <a:buChar char="‒"/>
            </a:pPr>
            <a:r>
              <a:rPr lang="hr-HR" altLang="sr-Latn-RS" sz="2200" b="1" dirty="0" smtClean="0">
                <a:solidFill>
                  <a:srgbClr val="FF0000"/>
                </a:solidFill>
              </a:rPr>
              <a:t>proizvodnja prepolovljena – industrija slabi</a:t>
            </a:r>
          </a:p>
          <a:p>
            <a:pPr marL="724050" lvl="1" indent="-288000">
              <a:spcBef>
                <a:spcPts val="600"/>
              </a:spcBef>
              <a:buFont typeface="Calibri" panose="020F0502020204030204" pitchFamily="34" charset="0"/>
              <a:buChar char="‒"/>
            </a:pPr>
            <a:r>
              <a:rPr lang="hr-HR" altLang="sr-Latn-RS" sz="2200" dirty="0" smtClean="0"/>
              <a:t>hrvatski proizvodi se teško probijaju na strana tržišta</a:t>
            </a:r>
          </a:p>
          <a:p>
            <a:pPr marL="724050" lvl="1" indent="-288000">
              <a:spcBef>
                <a:spcPts val="600"/>
              </a:spcBef>
              <a:buFont typeface="Calibri" panose="020F0502020204030204" pitchFamily="34" charset="0"/>
              <a:buChar char="‒"/>
            </a:pPr>
            <a:r>
              <a:rPr lang="hr-HR" altLang="sr-Latn-RS" sz="2200" b="1" dirty="0" smtClean="0">
                <a:solidFill>
                  <a:srgbClr val="FF0000"/>
                </a:solidFill>
              </a:rPr>
              <a:t>velika nezaposlenost</a:t>
            </a:r>
            <a:r>
              <a:rPr lang="hr-HR" altLang="sr-Latn-RS" sz="2200" dirty="0" smtClean="0"/>
              <a:t>, manji broj zaposlenih (1,2 mil) od umirovljenika (1,4 mil) – veći porezi radi većeg broja uzdržavanog stanovništva</a:t>
            </a:r>
          </a:p>
          <a:p>
            <a:pPr marL="724050" lvl="1" indent="-288000">
              <a:spcBef>
                <a:spcPts val="600"/>
              </a:spcBef>
              <a:buFont typeface="Calibri" panose="020F0502020204030204" pitchFamily="34" charset="0"/>
              <a:buChar char="‒"/>
            </a:pPr>
            <a:r>
              <a:rPr lang="hr-HR" altLang="sr-Latn-RS" sz="2200" dirty="0" smtClean="0"/>
              <a:t>visok vanjski (46 mlrd. €) i unutarnji dug te </a:t>
            </a:r>
            <a:r>
              <a:rPr lang="hr-HR" altLang="sr-Latn-RS" sz="2200" b="1" dirty="0" smtClean="0">
                <a:solidFill>
                  <a:srgbClr val="FF0000"/>
                </a:solidFill>
              </a:rPr>
              <a:t>veći uvoz od izvoza</a:t>
            </a:r>
          </a:p>
        </p:txBody>
      </p:sp>
      <p:sp>
        <p:nvSpPr>
          <p:cNvPr id="8194" name="Naslov 1"/>
          <p:cNvSpPr>
            <a:spLocks noGrp="1"/>
          </p:cNvSpPr>
          <p:nvPr>
            <p:ph type="title"/>
          </p:nvPr>
        </p:nvSpPr>
        <p:spPr/>
        <p:txBody>
          <a:bodyPr/>
          <a:lstStyle/>
          <a:p>
            <a:r>
              <a:rPr lang="hr-HR" altLang="sr-Latn-RS" sz="3200" dirty="0" smtClean="0"/>
              <a:t>Razdoblje tranzicije</a:t>
            </a:r>
          </a:p>
        </p:txBody>
      </p:sp>
      <p:grpSp>
        <p:nvGrpSpPr>
          <p:cNvPr id="3" name="Group 2"/>
          <p:cNvGrpSpPr/>
          <p:nvPr/>
        </p:nvGrpSpPr>
        <p:grpSpPr>
          <a:xfrm>
            <a:off x="395536" y="3429000"/>
            <a:ext cx="8568952" cy="3391209"/>
            <a:chOff x="539552" y="3422167"/>
            <a:chExt cx="8568952" cy="3391209"/>
          </a:xfrm>
        </p:grpSpPr>
        <p:pic>
          <p:nvPicPr>
            <p:cNvPr id="5" name="Picture 2"/>
            <p:cNvPicPr>
              <a:picLocks noChangeAspect="1" noChangeArrowheads="1"/>
            </p:cNvPicPr>
            <p:nvPr/>
          </p:nvPicPr>
          <p:blipFill rotWithShape="1">
            <a:blip r:embed="rId3" cstate="email">
              <a:extLst>
                <a:ext uri="{BEBA8EAE-BF5A-486C-A8C5-ECC9F3942E4B}">
                  <a14:imgProps xmlns:a14="http://schemas.microsoft.com/office/drawing/2010/main">
                    <a14:imgLayer r:embed="rId4">
                      <a14:imgEffect>
                        <a14:sharpenSoften amount="50000"/>
                      </a14:imgEffect>
                      <a14:imgEffect>
                        <a14:saturation sat="300000"/>
                      </a14:imgEffect>
                    </a14:imgLayer>
                  </a14:imgProps>
                </a:ext>
                <a:ext uri="{28A0092B-C50C-407E-A947-70E740481C1C}">
                  <a14:useLocalDpi xmlns:a14="http://schemas.microsoft.com/office/drawing/2010/main"/>
                </a:ext>
              </a:extLst>
            </a:blip>
            <a:srcRect/>
            <a:stretch/>
          </p:blipFill>
          <p:spPr bwMode="auto">
            <a:xfrm>
              <a:off x="539552" y="3422167"/>
              <a:ext cx="5280451" cy="3362915"/>
            </a:xfrm>
            <a:prstGeom prst="rect">
              <a:avLst/>
            </a:prstGeom>
            <a:noFill/>
            <a:ln w="9525">
              <a:noFill/>
              <a:miter lim="800000"/>
              <a:headEnd/>
              <a:tailEnd/>
            </a:ln>
            <a:effectLst/>
          </p:spPr>
        </p:pic>
        <p:sp>
          <p:nvSpPr>
            <p:cNvPr id="2" name="Rectangle 1"/>
            <p:cNvSpPr/>
            <p:nvPr/>
          </p:nvSpPr>
          <p:spPr>
            <a:xfrm>
              <a:off x="5809937" y="5797713"/>
              <a:ext cx="3298567" cy="1015663"/>
            </a:xfrm>
            <a:prstGeom prst="rect">
              <a:avLst/>
            </a:prstGeom>
          </p:spPr>
          <p:txBody>
            <a:bodyPr wrap="square">
              <a:spAutoFit/>
            </a:bodyPr>
            <a:lstStyle/>
            <a:p>
              <a:r>
                <a:rPr lang="hr-HR" sz="2000" i="1" dirty="0">
                  <a:solidFill>
                    <a:prstClr val="black"/>
                  </a:solidFill>
                </a:rPr>
                <a:t>Kretanje </a:t>
              </a:r>
              <a:r>
                <a:rPr lang="hr-HR" sz="2000" b="1" i="1" dirty="0">
                  <a:solidFill>
                    <a:prstClr val="black"/>
                  </a:solidFill>
                </a:rPr>
                <a:t>obujma industrijske proizvodnje</a:t>
              </a:r>
              <a:r>
                <a:rPr lang="hr-HR" sz="2000" i="1" dirty="0">
                  <a:solidFill>
                    <a:prstClr val="black"/>
                  </a:solidFill>
                </a:rPr>
                <a:t> u Hrvatskoj </a:t>
              </a:r>
              <a:r>
                <a:rPr lang="hr-HR" sz="2000" i="1" dirty="0" smtClean="0">
                  <a:solidFill>
                    <a:prstClr val="black"/>
                  </a:solidFill>
                </a:rPr>
                <a:t/>
              </a:r>
              <a:br>
                <a:rPr lang="hr-HR" sz="2000" i="1" dirty="0" smtClean="0">
                  <a:solidFill>
                    <a:prstClr val="black"/>
                  </a:solidFill>
                </a:rPr>
              </a:br>
              <a:r>
                <a:rPr lang="hr-HR" sz="2000" i="1" dirty="0" smtClean="0">
                  <a:solidFill>
                    <a:prstClr val="black"/>
                  </a:solidFill>
                </a:rPr>
                <a:t>od 1980. </a:t>
              </a:r>
              <a:r>
                <a:rPr lang="hr-HR" sz="2000" i="1" dirty="0">
                  <a:solidFill>
                    <a:prstClr val="black"/>
                  </a:solidFill>
                </a:rPr>
                <a:t>do 2010. g</a:t>
              </a:r>
            </a:p>
          </p:txBody>
        </p:sp>
      </p:grpSp>
    </p:spTree>
    <p:extLst>
      <p:ext uri="{BB962C8B-B14F-4D97-AF65-F5344CB8AC3E}">
        <p14:creationId xmlns:p14="http://schemas.microsoft.com/office/powerpoint/2010/main" val="33067885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fade">
                                      <p:cBhvr>
                                        <p:cTn id="7" dur="250"/>
                                        <p:tgtEl>
                                          <p:spTgt spid="8195">
                                            <p:txEl>
                                              <p:pRg st="0" end="0"/>
                                            </p:txEl>
                                          </p:spTgt>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8195">
                                            <p:txEl>
                                              <p:pRg st="1" end="1"/>
                                            </p:txEl>
                                          </p:spTgt>
                                        </p:tgtEl>
                                        <p:attrNameLst>
                                          <p:attrName>style.visibility</p:attrName>
                                        </p:attrNameLst>
                                      </p:cBhvr>
                                      <p:to>
                                        <p:strVal val="visible"/>
                                      </p:to>
                                    </p:set>
                                    <p:animEffect transition="in" filter="fade">
                                      <p:cBhvr>
                                        <p:cTn id="11" dur="250"/>
                                        <p:tgtEl>
                                          <p:spTgt spid="8195">
                                            <p:txEl>
                                              <p:pRg st="1" end="1"/>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195">
                                            <p:txEl>
                                              <p:pRg st="2" end="2"/>
                                            </p:txEl>
                                          </p:spTgt>
                                        </p:tgtEl>
                                        <p:attrNameLst>
                                          <p:attrName>style.visibility</p:attrName>
                                        </p:attrNameLst>
                                      </p:cBhvr>
                                      <p:to>
                                        <p:strVal val="visible"/>
                                      </p:to>
                                    </p:set>
                                    <p:animEffect transition="in" filter="fade">
                                      <p:cBhvr>
                                        <p:cTn id="14" dur="250"/>
                                        <p:tgtEl>
                                          <p:spTgt spid="8195">
                                            <p:txEl>
                                              <p:pRg st="2" end="2"/>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195">
                                            <p:txEl>
                                              <p:pRg st="3" end="3"/>
                                            </p:txEl>
                                          </p:spTgt>
                                        </p:tgtEl>
                                        <p:attrNameLst>
                                          <p:attrName>style.visibility</p:attrName>
                                        </p:attrNameLst>
                                      </p:cBhvr>
                                      <p:to>
                                        <p:strVal val="visible"/>
                                      </p:to>
                                    </p:set>
                                    <p:animEffect transition="in" filter="fade">
                                      <p:cBhvr>
                                        <p:cTn id="17" dur="250"/>
                                        <p:tgtEl>
                                          <p:spTgt spid="8195">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195">
                                            <p:txEl>
                                              <p:pRg st="4" end="4"/>
                                            </p:txEl>
                                          </p:spTgt>
                                        </p:tgtEl>
                                        <p:attrNameLst>
                                          <p:attrName>style.visibility</p:attrName>
                                        </p:attrNameLst>
                                      </p:cBhvr>
                                      <p:to>
                                        <p:strVal val="visible"/>
                                      </p:to>
                                    </p:set>
                                    <p:animEffect transition="in" filter="fade">
                                      <p:cBhvr>
                                        <p:cTn id="20" dur="250"/>
                                        <p:tgtEl>
                                          <p:spTgt spid="8195">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195">
                                            <p:txEl>
                                              <p:pRg st="5" end="5"/>
                                            </p:txEl>
                                          </p:spTgt>
                                        </p:tgtEl>
                                        <p:attrNameLst>
                                          <p:attrName>style.visibility</p:attrName>
                                        </p:attrNameLst>
                                      </p:cBhvr>
                                      <p:to>
                                        <p:strVal val="visible"/>
                                      </p:to>
                                    </p:set>
                                    <p:animEffect transition="in" filter="fade">
                                      <p:cBhvr>
                                        <p:cTn id="23" dur="250"/>
                                        <p:tgtEl>
                                          <p:spTgt spid="8195">
                                            <p:txEl>
                                              <p:pRg st="5" end="5"/>
                                            </p:txEl>
                                          </p:spTgt>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zervirano mjesto teksta 3"/>
          <p:cNvSpPr>
            <a:spLocks noGrp="1"/>
          </p:cNvSpPr>
          <p:nvPr>
            <p:ph idx="1"/>
          </p:nvPr>
        </p:nvSpPr>
        <p:spPr>
          <a:xfrm>
            <a:off x="-13248" y="620688"/>
            <a:ext cx="9193760" cy="6048672"/>
          </a:xfrm>
        </p:spPr>
        <p:txBody>
          <a:bodyPr>
            <a:noAutofit/>
          </a:bodyPr>
          <a:lstStyle/>
          <a:p>
            <a:pPr lvl="0"/>
            <a:r>
              <a:rPr lang="hr-HR" sz="2400" b="1" dirty="0" smtClean="0"/>
              <a:t>sektori gospodarskih djelatnosti:</a:t>
            </a:r>
          </a:p>
          <a:p>
            <a:pPr lvl="1"/>
            <a:r>
              <a:rPr lang="hr-HR" sz="2400" b="1" dirty="0" smtClean="0">
                <a:solidFill>
                  <a:srgbClr val="FF0000"/>
                </a:solidFill>
              </a:rPr>
              <a:t>primarni</a:t>
            </a:r>
            <a:r>
              <a:rPr lang="hr-HR" sz="2400" dirty="0" smtClean="0">
                <a:solidFill>
                  <a:srgbClr val="FF0000"/>
                </a:solidFill>
              </a:rPr>
              <a:t> </a:t>
            </a:r>
            <a:r>
              <a:rPr lang="hr-HR" sz="2400" dirty="0" smtClean="0"/>
              <a:t>– </a:t>
            </a:r>
            <a:r>
              <a:rPr lang="hr-HR" sz="2000" i="1" dirty="0" smtClean="0"/>
              <a:t>poljoprivreda, ribarstvo, rudarstvo i šumarstvo</a:t>
            </a:r>
            <a:endParaRPr lang="hr-HR" sz="2400" i="1" dirty="0" smtClean="0"/>
          </a:p>
          <a:p>
            <a:pPr lvl="1"/>
            <a:r>
              <a:rPr lang="hr-HR" sz="2400" b="1" dirty="0" smtClean="0">
                <a:solidFill>
                  <a:srgbClr val="FF0000"/>
                </a:solidFill>
              </a:rPr>
              <a:t>sekundarni</a:t>
            </a:r>
            <a:r>
              <a:rPr lang="hr-HR" sz="2400" dirty="0" smtClean="0">
                <a:solidFill>
                  <a:srgbClr val="FF0000"/>
                </a:solidFill>
              </a:rPr>
              <a:t> </a:t>
            </a:r>
            <a:r>
              <a:rPr lang="hr-HR" sz="2400" dirty="0" smtClean="0"/>
              <a:t>– prerađivačke djelatnosti – </a:t>
            </a:r>
            <a:r>
              <a:rPr lang="hr-HR" sz="2000" i="1" dirty="0" smtClean="0"/>
              <a:t>industrija, građevinarstvo, energetika, brodogradnja i proizvodno obrtništvo</a:t>
            </a:r>
            <a:endParaRPr lang="hr-HR" sz="2400" i="1" dirty="0" smtClean="0"/>
          </a:p>
          <a:p>
            <a:pPr lvl="1"/>
            <a:r>
              <a:rPr lang="hr-HR" sz="2400" b="1" dirty="0" smtClean="0">
                <a:solidFill>
                  <a:srgbClr val="FF0000"/>
                </a:solidFill>
              </a:rPr>
              <a:t>tercijarni</a:t>
            </a:r>
            <a:r>
              <a:rPr lang="hr-HR" sz="2400" dirty="0" smtClean="0">
                <a:solidFill>
                  <a:srgbClr val="FF0000"/>
                </a:solidFill>
              </a:rPr>
              <a:t> </a:t>
            </a:r>
            <a:r>
              <a:rPr lang="hr-HR" sz="2400" dirty="0" smtClean="0"/>
              <a:t>– uslužne djelatnosti – </a:t>
            </a:r>
            <a:r>
              <a:rPr lang="hr-HR" sz="2000" i="1" dirty="0" smtClean="0"/>
              <a:t>trgovina, ugostiteljstvo, bankarstvo, promet, financijsko posredovanje, uslužno zanatstvo…</a:t>
            </a:r>
            <a:endParaRPr lang="hr-HR" sz="2400" i="1" dirty="0" smtClean="0"/>
          </a:p>
          <a:p>
            <a:pPr lvl="1"/>
            <a:r>
              <a:rPr lang="hr-HR" sz="2400" b="1" dirty="0" smtClean="0">
                <a:solidFill>
                  <a:srgbClr val="FF0000"/>
                </a:solidFill>
              </a:rPr>
              <a:t>kvartarni</a:t>
            </a:r>
            <a:r>
              <a:rPr lang="hr-HR" sz="2400" dirty="0" smtClean="0">
                <a:solidFill>
                  <a:srgbClr val="FF0000"/>
                </a:solidFill>
              </a:rPr>
              <a:t> </a:t>
            </a:r>
            <a:r>
              <a:rPr lang="hr-HR" sz="2400" dirty="0" smtClean="0"/>
              <a:t>– uslužne djelatnosti – </a:t>
            </a:r>
            <a:r>
              <a:rPr lang="hr-HR" sz="2000" i="1" dirty="0" smtClean="0"/>
              <a:t>znanost, školstvo, zdravstvo, obrana, kultura, socijalna skrb</a:t>
            </a:r>
            <a:r>
              <a:rPr lang="hr-HR" sz="2000" dirty="0" smtClean="0"/>
              <a:t>…</a:t>
            </a:r>
            <a:endParaRPr lang="hr-HR" sz="2400" dirty="0" smtClean="0"/>
          </a:p>
          <a:p>
            <a:pPr marL="324000" indent="-288000">
              <a:spcBef>
                <a:spcPts val="2400"/>
              </a:spcBef>
              <a:buFont typeface="Calibri" panose="020F0502020204030204" pitchFamily="34" charset="0"/>
              <a:buChar char="‒"/>
            </a:pPr>
            <a:r>
              <a:rPr lang="hr-HR" altLang="sr-Latn-RS" sz="2400" dirty="0" smtClean="0"/>
              <a:t>do sredine 20. st – gospodarstvom </a:t>
            </a:r>
            <a:r>
              <a:rPr lang="hr-HR" altLang="sr-Latn-RS" sz="2400" b="1" dirty="0" smtClean="0">
                <a:solidFill>
                  <a:srgbClr val="FF0000"/>
                </a:solidFill>
              </a:rPr>
              <a:t>dominira primarni sektor</a:t>
            </a:r>
          </a:p>
          <a:p>
            <a:pPr marL="324000" indent="-288000">
              <a:spcBef>
                <a:spcPts val="1200"/>
              </a:spcBef>
              <a:buFont typeface="Calibri" panose="020F0502020204030204" pitchFamily="34" charset="0"/>
              <a:buChar char="‒"/>
            </a:pPr>
            <a:r>
              <a:rPr lang="hr-HR" altLang="sr-Latn-RS" sz="2400" dirty="0" smtClean="0"/>
              <a:t>od sredine 20. st. osnova gospodarstva su </a:t>
            </a:r>
            <a:r>
              <a:rPr lang="hr-HR" altLang="sr-Latn-RS" sz="2400" b="1" dirty="0" smtClean="0">
                <a:solidFill>
                  <a:srgbClr val="FF0000"/>
                </a:solidFill>
              </a:rPr>
              <a:t>industrija</a:t>
            </a:r>
            <a:r>
              <a:rPr lang="hr-HR" altLang="sr-Latn-RS" sz="2400" dirty="0" smtClean="0">
                <a:solidFill>
                  <a:srgbClr val="FF0000"/>
                </a:solidFill>
              </a:rPr>
              <a:t> </a:t>
            </a:r>
            <a:r>
              <a:rPr lang="hr-HR" altLang="sr-Latn-RS" sz="2400" dirty="0" smtClean="0"/>
              <a:t>i </a:t>
            </a:r>
            <a:r>
              <a:rPr lang="hr-HR" altLang="sr-Latn-RS" sz="2400" b="1" dirty="0" smtClean="0">
                <a:solidFill>
                  <a:srgbClr val="FF0000"/>
                </a:solidFill>
              </a:rPr>
              <a:t>tercijarni</a:t>
            </a:r>
            <a:r>
              <a:rPr lang="hr-HR" altLang="sr-Latn-RS" sz="2400" dirty="0" smtClean="0">
                <a:solidFill>
                  <a:srgbClr val="FF0000"/>
                </a:solidFill>
              </a:rPr>
              <a:t> </a:t>
            </a:r>
            <a:r>
              <a:rPr lang="hr-HR" altLang="sr-Latn-RS" sz="2400" b="1" dirty="0" smtClean="0">
                <a:solidFill>
                  <a:srgbClr val="FF0000"/>
                </a:solidFill>
              </a:rPr>
              <a:t>sektor</a:t>
            </a:r>
          </a:p>
          <a:p>
            <a:pPr marL="724050" lvl="1" indent="-288000">
              <a:spcBef>
                <a:spcPts val="0"/>
              </a:spcBef>
              <a:buFont typeface="Calibri" panose="020F0502020204030204" pitchFamily="34" charset="0"/>
              <a:buChar char="‒"/>
            </a:pPr>
            <a:r>
              <a:rPr lang="hr-HR" altLang="sr-Latn-RS" sz="2400" b="1" dirty="0" smtClean="0">
                <a:solidFill>
                  <a:srgbClr val="FF0000"/>
                </a:solidFill>
              </a:rPr>
              <a:t>deruralizacija</a:t>
            </a:r>
            <a:r>
              <a:rPr lang="hr-HR" altLang="sr-Latn-RS" sz="2400" dirty="0" smtClean="0"/>
              <a:t> i </a:t>
            </a:r>
            <a:r>
              <a:rPr lang="hr-HR" altLang="sr-Latn-RS" sz="2400" b="1" dirty="0" smtClean="0">
                <a:solidFill>
                  <a:srgbClr val="FF0000"/>
                </a:solidFill>
              </a:rPr>
              <a:t>deagrarizacija</a:t>
            </a:r>
          </a:p>
          <a:p>
            <a:pPr marL="724050" lvl="1" indent="-288000">
              <a:spcBef>
                <a:spcPts val="0"/>
              </a:spcBef>
              <a:buFont typeface="Calibri" panose="020F0502020204030204" pitchFamily="34" charset="0"/>
              <a:buChar char="‒"/>
            </a:pPr>
            <a:r>
              <a:rPr lang="hr-HR" altLang="sr-Latn-RS" sz="2400" b="1" dirty="0" smtClean="0">
                <a:solidFill>
                  <a:srgbClr val="FF0000"/>
                </a:solidFill>
              </a:rPr>
              <a:t>industrija čini osnovu gospodarstva </a:t>
            </a:r>
            <a:r>
              <a:rPr lang="hr-HR" altLang="sr-Latn-RS" sz="2400" dirty="0" smtClean="0"/>
              <a:t>– najveći broj zaposlenih</a:t>
            </a:r>
          </a:p>
          <a:p>
            <a:pPr marL="324000" indent="-288000">
              <a:spcBef>
                <a:spcPts val="1200"/>
              </a:spcBef>
              <a:buFont typeface="Calibri" panose="020F0502020204030204" pitchFamily="34" charset="0"/>
              <a:buChar char="‒"/>
            </a:pPr>
            <a:r>
              <a:rPr lang="hr-HR" altLang="sr-Latn-RS" sz="2400" dirty="0" smtClean="0"/>
              <a:t>od 1990-ih  raste značaj građevinarstva, trgovine i turizma </a:t>
            </a:r>
            <a:endParaRPr lang="hr-HR" altLang="sr-Latn-RS" sz="2400" dirty="0"/>
          </a:p>
          <a:p>
            <a:pPr marL="724050" lvl="1" indent="-288000">
              <a:spcBef>
                <a:spcPts val="0"/>
              </a:spcBef>
              <a:buFont typeface="Calibri" panose="020F0502020204030204" pitchFamily="34" charset="0"/>
              <a:buChar char="‒"/>
            </a:pPr>
            <a:r>
              <a:rPr lang="hr-HR" altLang="sr-Latn-RS" sz="2400" b="1" dirty="0" smtClean="0">
                <a:solidFill>
                  <a:srgbClr val="FF0000"/>
                </a:solidFill>
              </a:rPr>
              <a:t>turizam</a:t>
            </a:r>
            <a:r>
              <a:rPr lang="hr-HR" altLang="sr-Latn-RS" sz="2400" dirty="0" smtClean="0"/>
              <a:t> čini </a:t>
            </a:r>
            <a:r>
              <a:rPr lang="hr-HR" altLang="sr-Latn-RS" sz="2400" b="1" dirty="0" smtClean="0">
                <a:solidFill>
                  <a:srgbClr val="FF0000"/>
                </a:solidFill>
              </a:rPr>
              <a:t>19%</a:t>
            </a:r>
            <a:r>
              <a:rPr lang="hr-HR" altLang="sr-Latn-RS" sz="2400" dirty="0" smtClean="0"/>
              <a:t> hrvatskog BDP-a</a:t>
            </a:r>
          </a:p>
        </p:txBody>
      </p:sp>
      <p:sp>
        <p:nvSpPr>
          <p:cNvPr id="8194" name="Naslov 1"/>
          <p:cNvSpPr>
            <a:spLocks noGrp="1"/>
          </p:cNvSpPr>
          <p:nvPr>
            <p:ph type="title"/>
          </p:nvPr>
        </p:nvSpPr>
        <p:spPr/>
        <p:txBody>
          <a:bodyPr/>
          <a:lstStyle/>
          <a:p>
            <a:r>
              <a:rPr lang="hr-HR" altLang="sr-Latn-RS" dirty="0" smtClean="0"/>
              <a:t>Struktura gospodarstva</a:t>
            </a:r>
          </a:p>
        </p:txBody>
      </p:sp>
    </p:spTree>
    <p:extLst>
      <p:ext uri="{BB962C8B-B14F-4D97-AF65-F5344CB8AC3E}">
        <p14:creationId xmlns:p14="http://schemas.microsoft.com/office/powerpoint/2010/main" val="1528157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fade">
                                      <p:cBhvr>
                                        <p:cTn id="7" dur="250"/>
                                        <p:tgtEl>
                                          <p:spTgt spid="819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195">
                                            <p:txEl>
                                              <p:pRg st="1" end="1"/>
                                            </p:txEl>
                                          </p:spTgt>
                                        </p:tgtEl>
                                        <p:attrNameLst>
                                          <p:attrName>style.visibility</p:attrName>
                                        </p:attrNameLst>
                                      </p:cBhvr>
                                      <p:to>
                                        <p:strVal val="visible"/>
                                      </p:to>
                                    </p:set>
                                    <p:animEffect transition="in" filter="fade">
                                      <p:cBhvr>
                                        <p:cTn id="10" dur="250"/>
                                        <p:tgtEl>
                                          <p:spTgt spid="819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195">
                                            <p:txEl>
                                              <p:pRg st="2" end="2"/>
                                            </p:txEl>
                                          </p:spTgt>
                                        </p:tgtEl>
                                        <p:attrNameLst>
                                          <p:attrName>style.visibility</p:attrName>
                                        </p:attrNameLst>
                                      </p:cBhvr>
                                      <p:to>
                                        <p:strVal val="visible"/>
                                      </p:to>
                                    </p:set>
                                    <p:animEffect transition="in" filter="fade">
                                      <p:cBhvr>
                                        <p:cTn id="13" dur="250"/>
                                        <p:tgtEl>
                                          <p:spTgt spid="819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195">
                                            <p:txEl>
                                              <p:pRg st="3" end="3"/>
                                            </p:txEl>
                                          </p:spTgt>
                                        </p:tgtEl>
                                        <p:attrNameLst>
                                          <p:attrName>style.visibility</p:attrName>
                                        </p:attrNameLst>
                                      </p:cBhvr>
                                      <p:to>
                                        <p:strVal val="visible"/>
                                      </p:to>
                                    </p:set>
                                    <p:animEffect transition="in" filter="fade">
                                      <p:cBhvr>
                                        <p:cTn id="16" dur="250"/>
                                        <p:tgtEl>
                                          <p:spTgt spid="8195">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195">
                                            <p:txEl>
                                              <p:pRg st="4" end="4"/>
                                            </p:txEl>
                                          </p:spTgt>
                                        </p:tgtEl>
                                        <p:attrNameLst>
                                          <p:attrName>style.visibility</p:attrName>
                                        </p:attrNameLst>
                                      </p:cBhvr>
                                      <p:to>
                                        <p:strVal val="visible"/>
                                      </p:to>
                                    </p:set>
                                    <p:animEffect transition="in" filter="fade">
                                      <p:cBhvr>
                                        <p:cTn id="19" dur="250"/>
                                        <p:tgtEl>
                                          <p:spTgt spid="8195">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195">
                                            <p:txEl>
                                              <p:pRg st="5" end="5"/>
                                            </p:txEl>
                                          </p:spTgt>
                                        </p:tgtEl>
                                        <p:attrNameLst>
                                          <p:attrName>style.visibility</p:attrName>
                                        </p:attrNameLst>
                                      </p:cBhvr>
                                      <p:to>
                                        <p:strVal val="visible"/>
                                      </p:to>
                                    </p:set>
                                    <p:animEffect transition="in" filter="fade">
                                      <p:cBhvr>
                                        <p:cTn id="24" dur="250"/>
                                        <p:tgtEl>
                                          <p:spTgt spid="8195">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195">
                                            <p:txEl>
                                              <p:pRg st="6" end="6"/>
                                            </p:txEl>
                                          </p:spTgt>
                                        </p:tgtEl>
                                        <p:attrNameLst>
                                          <p:attrName>style.visibility</p:attrName>
                                        </p:attrNameLst>
                                      </p:cBhvr>
                                      <p:to>
                                        <p:strVal val="visible"/>
                                      </p:to>
                                    </p:set>
                                    <p:animEffect transition="in" filter="fade">
                                      <p:cBhvr>
                                        <p:cTn id="29" dur="250"/>
                                        <p:tgtEl>
                                          <p:spTgt spid="8195">
                                            <p:txEl>
                                              <p:pRg st="6" end="6"/>
                                            </p:txEl>
                                          </p:spTgt>
                                        </p:tgtEl>
                                      </p:cBhvr>
                                    </p:animEffect>
                                  </p:childTnLst>
                                </p:cTn>
                              </p:par>
                            </p:childTnLst>
                          </p:cTn>
                        </p:par>
                        <p:par>
                          <p:cTn id="30" fill="hold">
                            <p:stCondLst>
                              <p:cond delay="250"/>
                            </p:stCondLst>
                            <p:childTnLst>
                              <p:par>
                                <p:cTn id="31" presetID="10" presetClass="entr" presetSubtype="0" fill="hold" grpId="0" nodeType="afterEffect">
                                  <p:stCondLst>
                                    <p:cond delay="0"/>
                                  </p:stCondLst>
                                  <p:childTnLst>
                                    <p:set>
                                      <p:cBhvr>
                                        <p:cTn id="32" dur="1" fill="hold">
                                          <p:stCondLst>
                                            <p:cond delay="0"/>
                                          </p:stCondLst>
                                        </p:cTn>
                                        <p:tgtEl>
                                          <p:spTgt spid="8195">
                                            <p:txEl>
                                              <p:pRg st="7" end="7"/>
                                            </p:txEl>
                                          </p:spTgt>
                                        </p:tgtEl>
                                        <p:attrNameLst>
                                          <p:attrName>style.visibility</p:attrName>
                                        </p:attrNameLst>
                                      </p:cBhvr>
                                      <p:to>
                                        <p:strVal val="visible"/>
                                      </p:to>
                                    </p:set>
                                    <p:animEffect transition="in" filter="fade">
                                      <p:cBhvr>
                                        <p:cTn id="33" dur="250"/>
                                        <p:tgtEl>
                                          <p:spTgt spid="8195">
                                            <p:txEl>
                                              <p:pRg st="7" end="7"/>
                                            </p:txEl>
                                          </p:spTgt>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8195">
                                            <p:txEl>
                                              <p:pRg st="8" end="8"/>
                                            </p:txEl>
                                          </p:spTgt>
                                        </p:tgtEl>
                                        <p:attrNameLst>
                                          <p:attrName>style.visibility</p:attrName>
                                        </p:attrNameLst>
                                      </p:cBhvr>
                                      <p:to>
                                        <p:strVal val="visible"/>
                                      </p:to>
                                    </p:set>
                                    <p:animEffect transition="in" filter="fade">
                                      <p:cBhvr>
                                        <p:cTn id="37" dur="250"/>
                                        <p:tgtEl>
                                          <p:spTgt spid="8195">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195">
                                            <p:txEl>
                                              <p:pRg st="9" end="9"/>
                                            </p:txEl>
                                          </p:spTgt>
                                        </p:tgtEl>
                                        <p:attrNameLst>
                                          <p:attrName>style.visibility</p:attrName>
                                        </p:attrNameLst>
                                      </p:cBhvr>
                                      <p:to>
                                        <p:strVal val="visible"/>
                                      </p:to>
                                    </p:set>
                                    <p:animEffect transition="in" filter="fade">
                                      <p:cBhvr>
                                        <p:cTn id="42" dur="250"/>
                                        <p:tgtEl>
                                          <p:spTgt spid="8195">
                                            <p:txEl>
                                              <p:pRg st="9" end="9"/>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195">
                                            <p:txEl>
                                              <p:pRg st="10" end="10"/>
                                            </p:txEl>
                                          </p:spTgt>
                                        </p:tgtEl>
                                        <p:attrNameLst>
                                          <p:attrName>style.visibility</p:attrName>
                                        </p:attrNameLst>
                                      </p:cBhvr>
                                      <p:to>
                                        <p:strVal val="visible"/>
                                      </p:to>
                                    </p:set>
                                    <p:animEffect transition="in" filter="fade">
                                      <p:cBhvr>
                                        <p:cTn id="45" dur="250"/>
                                        <p:tgtEl>
                                          <p:spTgt spid="819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rotWithShape="1">
          <a:blip r:embed="rId2" cstate="email">
            <a:extLst>
              <a:ext uri="{BEBA8EAE-BF5A-486C-A8C5-ECC9F3942E4B}">
                <a14:imgProps xmlns:a14="http://schemas.microsoft.com/office/drawing/2010/main">
                  <a14:imgLayer r:embed="rId3">
                    <a14:imgEffect>
                      <a14:sharpenSoften amount="25000"/>
                    </a14:imgEffect>
                    <a14:imgEffect>
                      <a14:brightnessContrast bright="20000" contrast="-40000"/>
                    </a14:imgEffect>
                  </a14:imgLayer>
                </a14:imgProps>
              </a:ext>
              <a:ext uri="{28A0092B-C50C-407E-A947-70E740481C1C}">
                <a14:useLocalDpi xmlns:a14="http://schemas.microsoft.com/office/drawing/2010/main"/>
              </a:ext>
            </a:extLst>
          </a:blip>
          <a:srcRect/>
          <a:stretch/>
        </p:blipFill>
        <p:spPr bwMode="auto">
          <a:xfrm>
            <a:off x="138338" y="333287"/>
            <a:ext cx="8875828" cy="4276813"/>
          </a:xfrm>
          <a:prstGeom prst="rect">
            <a:avLst/>
          </a:prstGeom>
          <a:noFill/>
          <a:ln w="9525">
            <a:noFill/>
            <a:miter lim="800000"/>
            <a:headEnd/>
            <a:tailEnd/>
          </a:ln>
          <a:effectLst/>
        </p:spPr>
      </p:pic>
      <p:pic>
        <p:nvPicPr>
          <p:cNvPr id="4" name="Picture 3"/>
          <p:cNvPicPr>
            <a:picLocks noChangeAspect="1" noChangeArrowheads="1"/>
          </p:cNvPicPr>
          <p:nvPr/>
        </p:nvPicPr>
        <p:blipFill rotWithShape="1">
          <a:blip r:embed="rId4" cstate="email">
            <a:extLst>
              <a:ext uri="{BEBA8EAE-BF5A-486C-A8C5-ECC9F3942E4B}">
                <a14:imgProps xmlns:a14="http://schemas.microsoft.com/office/drawing/2010/main">
                  <a14:imgLayer r:embed="rId5">
                    <a14:imgEffect>
                      <a14:sharpenSoften amount="25000"/>
                    </a14:imgEffect>
                    <a14:imgEffect>
                      <a14:brightnessContrast bright="20000" contrast="-40000"/>
                    </a14:imgEffect>
                  </a14:imgLayer>
                </a14:imgProps>
              </a:ext>
              <a:ext uri="{28A0092B-C50C-407E-A947-70E740481C1C}">
                <a14:useLocalDpi xmlns:a14="http://schemas.microsoft.com/office/drawing/2010/main"/>
              </a:ext>
            </a:extLst>
          </a:blip>
          <a:srcRect/>
          <a:stretch/>
        </p:blipFill>
        <p:spPr bwMode="auto">
          <a:xfrm>
            <a:off x="395536" y="4880419"/>
            <a:ext cx="5760640" cy="1028161"/>
          </a:xfrm>
          <a:prstGeom prst="rect">
            <a:avLst/>
          </a:prstGeom>
          <a:noFill/>
          <a:ln w="9525">
            <a:noFill/>
            <a:miter lim="800000"/>
            <a:headEnd/>
            <a:tailEnd/>
          </a:ln>
          <a:effectLst/>
        </p:spPr>
      </p:pic>
    </p:spTree>
    <p:extLst>
      <p:ext uri="{BB962C8B-B14F-4D97-AF65-F5344CB8AC3E}">
        <p14:creationId xmlns:p14="http://schemas.microsoft.com/office/powerpoint/2010/main" val="135187500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611560" y="2071965"/>
            <a:ext cx="5436000" cy="0"/>
          </a:xfrm>
          <a:prstGeom prst="line">
            <a:avLst/>
          </a:prstGeom>
          <a:ln w="6350">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11560" y="3212976"/>
            <a:ext cx="5436000" cy="0"/>
          </a:xfrm>
          <a:prstGeom prst="line">
            <a:avLst/>
          </a:prstGeom>
          <a:ln w="6350">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692054" y="116632"/>
            <a:ext cx="4249321" cy="38884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cxnSp>
        <p:nvCxnSpPr>
          <p:cNvPr id="32" name="Straight Connector 31"/>
          <p:cNvCxnSpPr/>
          <p:nvPr/>
        </p:nvCxnSpPr>
        <p:spPr>
          <a:xfrm>
            <a:off x="611560" y="4380970"/>
            <a:ext cx="5436000" cy="0"/>
          </a:xfrm>
          <a:prstGeom prst="line">
            <a:avLst/>
          </a:prstGeom>
          <a:ln w="6350">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11560" y="5552358"/>
            <a:ext cx="5436000" cy="0"/>
          </a:xfrm>
          <a:prstGeom prst="line">
            <a:avLst/>
          </a:prstGeom>
          <a:ln w="6350">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11560" y="6721729"/>
            <a:ext cx="5436000" cy="0"/>
          </a:xfrm>
          <a:prstGeom prst="line">
            <a:avLst/>
          </a:prstGeom>
          <a:ln w="6350">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5836" y="1865787"/>
            <a:ext cx="535724" cy="369332"/>
          </a:xfrm>
          <a:prstGeom prst="rect">
            <a:avLst/>
          </a:prstGeom>
          <a:noFill/>
        </p:spPr>
        <p:txBody>
          <a:bodyPr wrap="none" rtlCol="0">
            <a:spAutoFit/>
          </a:bodyPr>
          <a:lstStyle/>
          <a:p>
            <a:r>
              <a:rPr lang="hr-HR" b="1" dirty="0" smtClean="0"/>
              <a:t>200</a:t>
            </a:r>
            <a:endParaRPr lang="hr-HR" b="1" dirty="0"/>
          </a:p>
        </p:txBody>
      </p:sp>
      <p:sp>
        <p:nvSpPr>
          <p:cNvPr id="35" name="TextBox 34"/>
          <p:cNvSpPr txBox="1"/>
          <p:nvPr/>
        </p:nvSpPr>
        <p:spPr>
          <a:xfrm>
            <a:off x="75836" y="3058565"/>
            <a:ext cx="535724" cy="369332"/>
          </a:xfrm>
          <a:prstGeom prst="rect">
            <a:avLst/>
          </a:prstGeom>
          <a:noFill/>
        </p:spPr>
        <p:txBody>
          <a:bodyPr wrap="none" rtlCol="0">
            <a:spAutoFit/>
          </a:bodyPr>
          <a:lstStyle/>
          <a:p>
            <a:r>
              <a:rPr lang="hr-HR" b="1" dirty="0" smtClean="0"/>
              <a:t>150</a:t>
            </a:r>
            <a:endParaRPr lang="hr-HR" b="1" dirty="0"/>
          </a:p>
        </p:txBody>
      </p:sp>
      <p:sp>
        <p:nvSpPr>
          <p:cNvPr id="36" name="TextBox 35"/>
          <p:cNvSpPr txBox="1"/>
          <p:nvPr/>
        </p:nvSpPr>
        <p:spPr>
          <a:xfrm>
            <a:off x="75836" y="4206261"/>
            <a:ext cx="535724" cy="369332"/>
          </a:xfrm>
          <a:prstGeom prst="rect">
            <a:avLst/>
          </a:prstGeom>
          <a:noFill/>
        </p:spPr>
        <p:txBody>
          <a:bodyPr wrap="none" rtlCol="0">
            <a:spAutoFit/>
          </a:bodyPr>
          <a:lstStyle/>
          <a:p>
            <a:r>
              <a:rPr lang="hr-HR" b="1" dirty="0" smtClean="0"/>
              <a:t>100</a:t>
            </a:r>
            <a:endParaRPr lang="hr-HR" b="1" dirty="0"/>
          </a:p>
        </p:txBody>
      </p:sp>
      <p:sp>
        <p:nvSpPr>
          <p:cNvPr id="37" name="TextBox 36"/>
          <p:cNvSpPr txBox="1"/>
          <p:nvPr/>
        </p:nvSpPr>
        <p:spPr>
          <a:xfrm>
            <a:off x="192856" y="5346333"/>
            <a:ext cx="418704" cy="369332"/>
          </a:xfrm>
          <a:prstGeom prst="rect">
            <a:avLst/>
          </a:prstGeom>
          <a:noFill/>
        </p:spPr>
        <p:txBody>
          <a:bodyPr wrap="none" rtlCol="0">
            <a:spAutoFit/>
          </a:bodyPr>
          <a:lstStyle/>
          <a:p>
            <a:r>
              <a:rPr lang="hr-HR" b="1" dirty="0" smtClean="0"/>
              <a:t>50</a:t>
            </a:r>
            <a:endParaRPr lang="hr-HR" b="1" dirty="0"/>
          </a:p>
        </p:txBody>
      </p:sp>
      <p:sp>
        <p:nvSpPr>
          <p:cNvPr id="38" name="TextBox 37"/>
          <p:cNvSpPr txBox="1"/>
          <p:nvPr/>
        </p:nvSpPr>
        <p:spPr>
          <a:xfrm>
            <a:off x="309874" y="6504177"/>
            <a:ext cx="301686" cy="369332"/>
          </a:xfrm>
          <a:prstGeom prst="rect">
            <a:avLst/>
          </a:prstGeom>
          <a:noFill/>
        </p:spPr>
        <p:txBody>
          <a:bodyPr wrap="none" rtlCol="0">
            <a:spAutoFit/>
          </a:bodyPr>
          <a:lstStyle/>
          <a:p>
            <a:r>
              <a:rPr lang="hr-HR" b="1" dirty="0" smtClean="0"/>
              <a:t>0</a:t>
            </a:r>
            <a:endParaRPr lang="hr-HR" b="1" dirty="0"/>
          </a:p>
        </p:txBody>
      </p:sp>
      <p:sp>
        <p:nvSpPr>
          <p:cNvPr id="2" name="Rectangle 1"/>
          <p:cNvSpPr/>
          <p:nvPr/>
        </p:nvSpPr>
        <p:spPr>
          <a:xfrm>
            <a:off x="728323" y="2024465"/>
            <a:ext cx="545843" cy="469922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4" name="Rectangle 23"/>
          <p:cNvSpPr/>
          <p:nvPr/>
        </p:nvSpPr>
        <p:spPr>
          <a:xfrm>
            <a:off x="1343458" y="4970933"/>
            <a:ext cx="545843" cy="1759651"/>
          </a:xfrm>
          <a:prstGeom prst="rect">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5" name="Rectangle 24"/>
          <p:cNvSpPr/>
          <p:nvPr/>
        </p:nvSpPr>
        <p:spPr>
          <a:xfrm>
            <a:off x="1958593" y="2596487"/>
            <a:ext cx="545843" cy="4134097"/>
          </a:xfrm>
          <a:prstGeom prst="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6" name="Rectangle 25"/>
          <p:cNvSpPr/>
          <p:nvPr/>
        </p:nvSpPr>
        <p:spPr>
          <a:xfrm>
            <a:off x="2573728" y="5715016"/>
            <a:ext cx="545843" cy="1015568"/>
          </a:xfrm>
          <a:prstGeom prst="rect">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7" name="Rectangle 26"/>
          <p:cNvSpPr/>
          <p:nvPr/>
        </p:nvSpPr>
        <p:spPr>
          <a:xfrm>
            <a:off x="3188863" y="4542433"/>
            <a:ext cx="545843" cy="2188151"/>
          </a:xfrm>
          <a:prstGeom prst="rect">
            <a:avLst/>
          </a:prstGeom>
          <a:solidFill>
            <a:srgbClr val="1EA82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solidFill>
                <a:srgbClr val="1EA820"/>
              </a:solidFill>
            </a:endParaRPr>
          </a:p>
        </p:txBody>
      </p:sp>
      <p:sp>
        <p:nvSpPr>
          <p:cNvPr id="28" name="Rectangle 27"/>
          <p:cNvSpPr/>
          <p:nvPr/>
        </p:nvSpPr>
        <p:spPr>
          <a:xfrm>
            <a:off x="3803998" y="4265233"/>
            <a:ext cx="545843" cy="2465351"/>
          </a:xfrm>
          <a:prstGeom prst="rect">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9" name="Rectangle 28"/>
          <p:cNvSpPr/>
          <p:nvPr/>
        </p:nvSpPr>
        <p:spPr>
          <a:xfrm>
            <a:off x="4419133" y="4186581"/>
            <a:ext cx="545843" cy="2544003"/>
          </a:xfrm>
          <a:prstGeom prst="rect">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30" name="Rectangle 29"/>
          <p:cNvSpPr/>
          <p:nvPr/>
        </p:nvSpPr>
        <p:spPr>
          <a:xfrm>
            <a:off x="5034269" y="4761808"/>
            <a:ext cx="545843" cy="1968776"/>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7" name="Title 16"/>
          <p:cNvSpPr>
            <a:spLocks noGrp="1"/>
          </p:cNvSpPr>
          <p:nvPr>
            <p:ph type="title"/>
          </p:nvPr>
        </p:nvSpPr>
        <p:spPr/>
        <p:txBody>
          <a:bodyPr>
            <a:normAutofit fontScale="90000"/>
          </a:bodyPr>
          <a:lstStyle/>
          <a:p>
            <a:r>
              <a:rPr lang="hr-HR" sz="3200" dirty="0" smtClean="0"/>
              <a:t>Struktura zaposlenih u RH</a:t>
            </a:r>
            <a:endParaRPr lang="hr-HR" sz="3200" dirty="0"/>
          </a:p>
        </p:txBody>
      </p:sp>
      <p:sp>
        <p:nvSpPr>
          <p:cNvPr id="39" name="TextBox 38"/>
          <p:cNvSpPr txBox="1"/>
          <p:nvPr/>
        </p:nvSpPr>
        <p:spPr>
          <a:xfrm>
            <a:off x="166685" y="1268760"/>
            <a:ext cx="1690527" cy="646331"/>
          </a:xfrm>
          <a:prstGeom prst="rect">
            <a:avLst/>
          </a:prstGeom>
          <a:noFill/>
        </p:spPr>
        <p:txBody>
          <a:bodyPr wrap="none" rtlCol="0">
            <a:spAutoFit/>
          </a:bodyPr>
          <a:lstStyle/>
          <a:p>
            <a:r>
              <a:rPr lang="hr-HR" dirty="0" smtClean="0"/>
              <a:t>broj zaposlenih </a:t>
            </a:r>
          </a:p>
          <a:p>
            <a:r>
              <a:rPr lang="hr-HR" dirty="0" smtClean="0"/>
              <a:t>u tisućama</a:t>
            </a:r>
            <a:endParaRPr lang="hr-HR" dirty="0"/>
          </a:p>
        </p:txBody>
      </p:sp>
      <p:grpSp>
        <p:nvGrpSpPr>
          <p:cNvPr id="48" name="Group 47"/>
          <p:cNvGrpSpPr/>
          <p:nvPr/>
        </p:nvGrpSpPr>
        <p:grpSpPr>
          <a:xfrm>
            <a:off x="4860032" y="332656"/>
            <a:ext cx="3426217" cy="375471"/>
            <a:chOff x="4860032" y="332656"/>
            <a:chExt cx="3426217" cy="375471"/>
          </a:xfrm>
        </p:grpSpPr>
        <p:sp>
          <p:nvSpPr>
            <p:cNvPr id="6" name="TextBox 5"/>
            <p:cNvSpPr txBox="1"/>
            <p:nvPr/>
          </p:nvSpPr>
          <p:spPr>
            <a:xfrm>
              <a:off x="5446113" y="332656"/>
              <a:ext cx="2840136" cy="369332"/>
            </a:xfrm>
            <a:prstGeom prst="rect">
              <a:avLst/>
            </a:prstGeom>
            <a:noFill/>
          </p:spPr>
          <p:txBody>
            <a:bodyPr wrap="none" rtlCol="0">
              <a:spAutoFit/>
            </a:bodyPr>
            <a:lstStyle/>
            <a:p>
              <a:r>
                <a:rPr lang="hr-HR" dirty="0" smtClean="0"/>
                <a:t>PRERAĐIVAČKA INDUSTRIJA</a:t>
              </a:r>
              <a:endParaRPr lang="hr-HR" dirty="0"/>
            </a:p>
          </p:txBody>
        </p:sp>
        <p:sp>
          <p:nvSpPr>
            <p:cNvPr id="40" name="Rectangle 39"/>
            <p:cNvSpPr/>
            <p:nvPr/>
          </p:nvSpPr>
          <p:spPr>
            <a:xfrm>
              <a:off x="4860032" y="348127"/>
              <a:ext cx="612000" cy="36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grpSp>
      <p:grpSp>
        <p:nvGrpSpPr>
          <p:cNvPr id="49" name="Group 48"/>
          <p:cNvGrpSpPr/>
          <p:nvPr/>
        </p:nvGrpSpPr>
        <p:grpSpPr>
          <a:xfrm>
            <a:off x="4860032" y="753145"/>
            <a:ext cx="2571561" cy="371745"/>
            <a:chOff x="4860032" y="753145"/>
            <a:chExt cx="2571561" cy="371745"/>
          </a:xfrm>
        </p:grpSpPr>
        <p:sp>
          <p:nvSpPr>
            <p:cNvPr id="10" name="TextBox 9"/>
            <p:cNvSpPr txBox="1"/>
            <p:nvPr/>
          </p:nvSpPr>
          <p:spPr>
            <a:xfrm>
              <a:off x="5446113" y="753145"/>
              <a:ext cx="1985480" cy="369332"/>
            </a:xfrm>
            <a:prstGeom prst="rect">
              <a:avLst/>
            </a:prstGeom>
            <a:noFill/>
          </p:spPr>
          <p:txBody>
            <a:bodyPr wrap="none" rtlCol="0">
              <a:spAutoFit/>
            </a:bodyPr>
            <a:lstStyle/>
            <a:p>
              <a:r>
                <a:rPr lang="hr-HR" dirty="0" smtClean="0"/>
                <a:t>GRAĐEVINARSTVO</a:t>
              </a:r>
              <a:endParaRPr lang="hr-HR" dirty="0"/>
            </a:p>
          </p:txBody>
        </p:sp>
        <p:sp>
          <p:nvSpPr>
            <p:cNvPr id="41" name="Rectangle 40"/>
            <p:cNvSpPr/>
            <p:nvPr/>
          </p:nvSpPr>
          <p:spPr>
            <a:xfrm>
              <a:off x="4860032" y="764890"/>
              <a:ext cx="612000" cy="360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grpSp>
      <p:grpSp>
        <p:nvGrpSpPr>
          <p:cNvPr id="50" name="Group 49"/>
          <p:cNvGrpSpPr/>
          <p:nvPr/>
        </p:nvGrpSpPr>
        <p:grpSpPr>
          <a:xfrm>
            <a:off x="4860032" y="1173634"/>
            <a:ext cx="1800516" cy="369332"/>
            <a:chOff x="4860032" y="1173634"/>
            <a:chExt cx="1800516" cy="369332"/>
          </a:xfrm>
        </p:grpSpPr>
        <p:sp>
          <p:nvSpPr>
            <p:cNvPr id="9" name="TextBox 8"/>
            <p:cNvSpPr txBox="1"/>
            <p:nvPr/>
          </p:nvSpPr>
          <p:spPr>
            <a:xfrm>
              <a:off x="5446113" y="1173634"/>
              <a:ext cx="1214435" cy="369332"/>
            </a:xfrm>
            <a:prstGeom prst="rect">
              <a:avLst/>
            </a:prstGeom>
            <a:noFill/>
          </p:spPr>
          <p:txBody>
            <a:bodyPr wrap="none" rtlCol="0">
              <a:spAutoFit/>
            </a:bodyPr>
            <a:lstStyle/>
            <a:p>
              <a:r>
                <a:rPr lang="hr-HR" dirty="0" smtClean="0"/>
                <a:t>TRGOVINA</a:t>
              </a:r>
              <a:endParaRPr lang="hr-HR" dirty="0"/>
            </a:p>
          </p:txBody>
        </p:sp>
        <p:sp>
          <p:nvSpPr>
            <p:cNvPr id="42" name="Rectangle 41"/>
            <p:cNvSpPr/>
            <p:nvPr/>
          </p:nvSpPr>
          <p:spPr>
            <a:xfrm>
              <a:off x="4860032" y="1181653"/>
              <a:ext cx="612000" cy="36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grpSp>
      <p:grpSp>
        <p:nvGrpSpPr>
          <p:cNvPr id="51" name="Group 50"/>
          <p:cNvGrpSpPr/>
          <p:nvPr/>
        </p:nvGrpSpPr>
        <p:grpSpPr>
          <a:xfrm>
            <a:off x="4860032" y="1594123"/>
            <a:ext cx="3490594" cy="369332"/>
            <a:chOff x="4860032" y="1594123"/>
            <a:chExt cx="3490594" cy="369332"/>
          </a:xfrm>
        </p:grpSpPr>
        <p:sp>
          <p:nvSpPr>
            <p:cNvPr id="12" name="TextBox 11"/>
            <p:cNvSpPr txBox="1"/>
            <p:nvPr/>
          </p:nvSpPr>
          <p:spPr>
            <a:xfrm>
              <a:off x="5446113" y="1594123"/>
              <a:ext cx="2904513" cy="369332"/>
            </a:xfrm>
            <a:prstGeom prst="rect">
              <a:avLst/>
            </a:prstGeom>
            <a:noFill/>
          </p:spPr>
          <p:txBody>
            <a:bodyPr wrap="none" rtlCol="0">
              <a:spAutoFit/>
            </a:bodyPr>
            <a:lstStyle/>
            <a:p>
              <a:r>
                <a:rPr lang="hr-HR" dirty="0" smtClean="0"/>
                <a:t>UGOSTITELJSTVO I TURIZAM</a:t>
              </a:r>
              <a:endParaRPr lang="hr-HR" dirty="0"/>
            </a:p>
          </p:txBody>
        </p:sp>
        <p:sp>
          <p:nvSpPr>
            <p:cNvPr id="43" name="Rectangle 42"/>
            <p:cNvSpPr/>
            <p:nvPr/>
          </p:nvSpPr>
          <p:spPr>
            <a:xfrm>
              <a:off x="4860032" y="1598416"/>
              <a:ext cx="612000" cy="360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grpSp>
      <p:grpSp>
        <p:nvGrpSpPr>
          <p:cNvPr id="52" name="Group 51"/>
          <p:cNvGrpSpPr/>
          <p:nvPr/>
        </p:nvGrpSpPr>
        <p:grpSpPr>
          <a:xfrm>
            <a:off x="4860032" y="2011512"/>
            <a:ext cx="3723928" cy="582746"/>
            <a:chOff x="4860032" y="2011512"/>
            <a:chExt cx="3723928" cy="582746"/>
          </a:xfrm>
        </p:grpSpPr>
        <p:sp>
          <p:nvSpPr>
            <p:cNvPr id="11" name="TextBox 10"/>
            <p:cNvSpPr txBox="1"/>
            <p:nvPr/>
          </p:nvSpPr>
          <p:spPr>
            <a:xfrm>
              <a:off x="5446113" y="2014612"/>
              <a:ext cx="3137847" cy="579646"/>
            </a:xfrm>
            <a:prstGeom prst="rect">
              <a:avLst/>
            </a:prstGeom>
            <a:noFill/>
          </p:spPr>
          <p:txBody>
            <a:bodyPr wrap="none" rtlCol="0">
              <a:spAutoFit/>
            </a:bodyPr>
            <a:lstStyle/>
            <a:p>
              <a:pPr>
                <a:lnSpc>
                  <a:spcPts val="1900"/>
                </a:lnSpc>
              </a:pPr>
              <a:r>
                <a:rPr lang="hr-HR" dirty="0" smtClean="0"/>
                <a:t>PRIJEVOZ, SKLADIŠTENJE, </a:t>
              </a:r>
            </a:p>
            <a:p>
              <a:pPr>
                <a:lnSpc>
                  <a:spcPts val="1900"/>
                </a:lnSpc>
              </a:pPr>
              <a:r>
                <a:rPr lang="hr-HR" dirty="0" smtClean="0"/>
                <a:t>INFORMACIJE I KOMUNIKACIJE</a:t>
              </a:r>
              <a:endParaRPr lang="hr-HR" dirty="0"/>
            </a:p>
          </p:txBody>
        </p:sp>
        <p:sp>
          <p:nvSpPr>
            <p:cNvPr id="44" name="Rectangle 43"/>
            <p:cNvSpPr/>
            <p:nvPr/>
          </p:nvSpPr>
          <p:spPr>
            <a:xfrm>
              <a:off x="4860032" y="2011512"/>
              <a:ext cx="612000" cy="522883"/>
            </a:xfrm>
            <a:prstGeom prst="rect">
              <a:avLst/>
            </a:prstGeom>
            <a:solidFill>
              <a:srgbClr val="1EA8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solidFill>
                  <a:srgbClr val="1EA820"/>
                </a:solidFill>
              </a:endParaRPr>
            </a:p>
          </p:txBody>
        </p:sp>
      </p:grpSp>
      <p:grpSp>
        <p:nvGrpSpPr>
          <p:cNvPr id="53" name="Group 52"/>
          <p:cNvGrpSpPr/>
          <p:nvPr/>
        </p:nvGrpSpPr>
        <p:grpSpPr>
          <a:xfrm>
            <a:off x="4860032" y="2596101"/>
            <a:ext cx="4428287" cy="360000"/>
            <a:chOff x="4860032" y="2596101"/>
            <a:chExt cx="4428287" cy="360000"/>
          </a:xfrm>
        </p:grpSpPr>
        <p:sp>
          <p:nvSpPr>
            <p:cNvPr id="13" name="TextBox 12"/>
            <p:cNvSpPr txBox="1"/>
            <p:nvPr/>
          </p:nvSpPr>
          <p:spPr>
            <a:xfrm>
              <a:off x="5446113" y="2608107"/>
              <a:ext cx="3842206" cy="335989"/>
            </a:xfrm>
            <a:prstGeom prst="rect">
              <a:avLst/>
            </a:prstGeom>
            <a:noFill/>
          </p:spPr>
          <p:txBody>
            <a:bodyPr wrap="none" rtlCol="0">
              <a:spAutoFit/>
            </a:bodyPr>
            <a:lstStyle/>
            <a:p>
              <a:pPr>
                <a:lnSpc>
                  <a:spcPts val="1900"/>
                </a:lnSpc>
              </a:pPr>
              <a:r>
                <a:rPr lang="hr-HR" dirty="0" smtClean="0"/>
                <a:t>UPRAVA, OBRANA I SOC. OSIGURANJE</a:t>
              </a:r>
              <a:endParaRPr lang="hr-HR" dirty="0"/>
            </a:p>
          </p:txBody>
        </p:sp>
        <p:sp>
          <p:nvSpPr>
            <p:cNvPr id="45" name="Rectangle 44"/>
            <p:cNvSpPr/>
            <p:nvPr/>
          </p:nvSpPr>
          <p:spPr>
            <a:xfrm>
              <a:off x="4860032" y="2596101"/>
              <a:ext cx="612000" cy="360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grpSp>
      <p:grpSp>
        <p:nvGrpSpPr>
          <p:cNvPr id="54" name="Group 53"/>
          <p:cNvGrpSpPr/>
          <p:nvPr/>
        </p:nvGrpSpPr>
        <p:grpSpPr>
          <a:xfrm>
            <a:off x="4860032" y="3010061"/>
            <a:ext cx="3286372" cy="369332"/>
            <a:chOff x="4860032" y="3010061"/>
            <a:chExt cx="3286372" cy="369332"/>
          </a:xfrm>
        </p:grpSpPr>
        <p:sp>
          <p:nvSpPr>
            <p:cNvPr id="14" name="TextBox 13"/>
            <p:cNvSpPr txBox="1"/>
            <p:nvPr/>
          </p:nvSpPr>
          <p:spPr>
            <a:xfrm>
              <a:off x="5446113" y="3010061"/>
              <a:ext cx="2700291" cy="369332"/>
            </a:xfrm>
            <a:prstGeom prst="rect">
              <a:avLst/>
            </a:prstGeom>
            <a:noFill/>
          </p:spPr>
          <p:txBody>
            <a:bodyPr wrap="none" rtlCol="0">
              <a:spAutoFit/>
            </a:bodyPr>
            <a:lstStyle/>
            <a:p>
              <a:r>
                <a:rPr lang="hr-HR" dirty="0" smtClean="0"/>
                <a:t>OBRAZOVANJE I ZNANOST</a:t>
              </a:r>
              <a:endParaRPr lang="hr-HR" dirty="0"/>
            </a:p>
          </p:txBody>
        </p:sp>
        <p:sp>
          <p:nvSpPr>
            <p:cNvPr id="46" name="Rectangle 45"/>
            <p:cNvSpPr/>
            <p:nvPr/>
          </p:nvSpPr>
          <p:spPr>
            <a:xfrm>
              <a:off x="4860032" y="3014727"/>
              <a:ext cx="612000" cy="360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grpSp>
      <p:grpSp>
        <p:nvGrpSpPr>
          <p:cNvPr id="55" name="Group 54"/>
          <p:cNvGrpSpPr/>
          <p:nvPr/>
        </p:nvGrpSpPr>
        <p:grpSpPr>
          <a:xfrm>
            <a:off x="4860032" y="3429040"/>
            <a:ext cx="3089139" cy="360000"/>
            <a:chOff x="4860032" y="3429040"/>
            <a:chExt cx="3089139" cy="360000"/>
          </a:xfrm>
        </p:grpSpPr>
        <p:sp>
          <p:nvSpPr>
            <p:cNvPr id="16" name="TextBox 15"/>
            <p:cNvSpPr txBox="1"/>
            <p:nvPr/>
          </p:nvSpPr>
          <p:spPr>
            <a:xfrm>
              <a:off x="5446113" y="3441046"/>
              <a:ext cx="2503058" cy="335989"/>
            </a:xfrm>
            <a:prstGeom prst="rect">
              <a:avLst/>
            </a:prstGeom>
            <a:noFill/>
          </p:spPr>
          <p:txBody>
            <a:bodyPr wrap="none" rtlCol="0">
              <a:spAutoFit/>
            </a:bodyPr>
            <a:lstStyle/>
            <a:p>
              <a:pPr>
                <a:lnSpc>
                  <a:spcPts val="1900"/>
                </a:lnSpc>
              </a:pPr>
              <a:r>
                <a:rPr lang="hr-HR" dirty="0" smtClean="0"/>
                <a:t>ZDRAVSTVO I SOC. SKRB</a:t>
              </a:r>
              <a:endParaRPr lang="hr-HR" dirty="0"/>
            </a:p>
          </p:txBody>
        </p:sp>
        <p:sp>
          <p:nvSpPr>
            <p:cNvPr id="47" name="Rectangle 46"/>
            <p:cNvSpPr/>
            <p:nvPr/>
          </p:nvSpPr>
          <p:spPr>
            <a:xfrm>
              <a:off x="4860032" y="3429040"/>
              <a:ext cx="612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grpSp>
      <p:sp>
        <p:nvSpPr>
          <p:cNvPr id="3" name="TextBox 2"/>
          <p:cNvSpPr txBox="1"/>
          <p:nvPr/>
        </p:nvSpPr>
        <p:spPr>
          <a:xfrm>
            <a:off x="5894510" y="4586352"/>
            <a:ext cx="3141986" cy="1938992"/>
          </a:xfrm>
          <a:prstGeom prst="rect">
            <a:avLst/>
          </a:prstGeom>
          <a:solidFill>
            <a:schemeClr val="bg1"/>
          </a:solidFill>
          <a:ln w="38100">
            <a:solidFill>
              <a:srgbClr val="FF0000"/>
            </a:solidFill>
          </a:ln>
          <a:effectLst>
            <a:outerShdw blurRad="50800" dist="38100" dir="2700000" algn="tl" rotWithShape="0">
              <a:prstClr val="black">
                <a:alpha val="40000"/>
              </a:prstClr>
            </a:outerShdw>
          </a:effectLst>
        </p:spPr>
        <p:txBody>
          <a:bodyPr wrap="square" rtlCol="0">
            <a:spAutoFit/>
          </a:bodyPr>
          <a:lstStyle/>
          <a:p>
            <a:pPr marL="285750" indent="-285750">
              <a:buFont typeface="Calibri" panose="020F0502020204030204" pitchFamily="34" charset="0"/>
              <a:buChar char="–"/>
            </a:pPr>
            <a:r>
              <a:rPr lang="hr-HR" sz="2200" dirty="0" smtClean="0"/>
              <a:t>najviše zaposlenih u </a:t>
            </a:r>
            <a:r>
              <a:rPr lang="hr-HR" sz="2200" b="1" dirty="0" smtClean="0">
                <a:solidFill>
                  <a:srgbClr val="FF0000"/>
                </a:solidFill>
              </a:rPr>
              <a:t>industriji</a:t>
            </a:r>
            <a:r>
              <a:rPr lang="hr-HR" sz="2200" dirty="0" smtClean="0">
                <a:solidFill>
                  <a:srgbClr val="FF0000"/>
                </a:solidFill>
              </a:rPr>
              <a:t> </a:t>
            </a:r>
            <a:r>
              <a:rPr lang="hr-HR" sz="2200" dirty="0" smtClean="0"/>
              <a:t>i </a:t>
            </a:r>
            <a:r>
              <a:rPr lang="hr-HR" sz="2200" b="1" dirty="0" smtClean="0">
                <a:solidFill>
                  <a:srgbClr val="FF0000"/>
                </a:solidFill>
              </a:rPr>
              <a:t>trgovini</a:t>
            </a:r>
          </a:p>
          <a:p>
            <a:pPr marL="285750" indent="-285750">
              <a:spcBef>
                <a:spcPts val="1200"/>
              </a:spcBef>
              <a:buFont typeface="Calibri" panose="020F0502020204030204" pitchFamily="34" charset="0"/>
              <a:buChar char="–"/>
            </a:pPr>
            <a:r>
              <a:rPr lang="hr-HR" sz="2200" b="1" dirty="0" smtClean="0">
                <a:solidFill>
                  <a:srgbClr val="FF0000"/>
                </a:solidFill>
              </a:rPr>
              <a:t>turizam</a:t>
            </a:r>
            <a:r>
              <a:rPr lang="hr-HR" sz="2200" dirty="0" smtClean="0">
                <a:solidFill>
                  <a:srgbClr val="FF0000"/>
                </a:solidFill>
              </a:rPr>
              <a:t> </a:t>
            </a:r>
            <a:r>
              <a:rPr lang="hr-HR" sz="2200" dirty="0" smtClean="0"/>
              <a:t>i </a:t>
            </a:r>
            <a:r>
              <a:rPr lang="hr-HR" sz="2200" b="1" dirty="0" smtClean="0">
                <a:solidFill>
                  <a:srgbClr val="FF0000"/>
                </a:solidFill>
              </a:rPr>
              <a:t>ugostiteljstvo</a:t>
            </a:r>
            <a:r>
              <a:rPr lang="hr-HR" sz="2200" dirty="0" smtClean="0">
                <a:solidFill>
                  <a:srgbClr val="FF0000"/>
                </a:solidFill>
              </a:rPr>
              <a:t> </a:t>
            </a:r>
            <a:r>
              <a:rPr lang="hr-HR" sz="2200" dirty="0" smtClean="0"/>
              <a:t>imaju najviši udio u BDP-u </a:t>
            </a:r>
            <a:r>
              <a:rPr lang="hr-HR" sz="2000" dirty="0" smtClean="0"/>
              <a:t>(oko 19%)</a:t>
            </a:r>
            <a:endParaRPr lang="hr-HR" sz="2000" dirty="0"/>
          </a:p>
        </p:txBody>
      </p:sp>
    </p:spTree>
    <p:extLst>
      <p:ext uri="{BB962C8B-B14F-4D97-AF65-F5344CB8AC3E}">
        <p14:creationId xmlns:p14="http://schemas.microsoft.com/office/powerpoint/2010/main" val="22292165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250"/>
                                        <p:tgtEl>
                                          <p:spTgt spid="34"/>
                                        </p:tgtEl>
                                      </p:cBhvr>
                                    </p:animEffect>
                                  </p:childTnLst>
                                </p:cTn>
                              </p:par>
                              <p:par>
                                <p:cTn id="8" presetID="22" presetClass="entr" presetSubtype="8"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wipe(left)">
                                      <p:cBhvr>
                                        <p:cTn id="10" dur="250"/>
                                        <p:tgtEl>
                                          <p:spTgt spid="33"/>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250"/>
                                        <p:tgtEl>
                                          <p:spTgt spid="32"/>
                                        </p:tgtEl>
                                      </p:cBhvr>
                                    </p:animEffect>
                                  </p:childTnLst>
                                </p:cTn>
                              </p:par>
                              <p:par>
                                <p:cTn id="14" presetID="22" presetClass="entr" presetSubtype="8"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left)">
                                      <p:cBhvr>
                                        <p:cTn id="16" dur="250"/>
                                        <p:tgtEl>
                                          <p:spTgt spid="31"/>
                                        </p:tgtEl>
                                      </p:cBhvr>
                                    </p:animEffect>
                                  </p:childTnLst>
                                </p:cTn>
                              </p:par>
                              <p:par>
                                <p:cTn id="17" presetID="22" presetClass="entr" presetSubtype="8"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250"/>
                                        <p:tgtEl>
                                          <p:spTgt spid="7"/>
                                        </p:tgtEl>
                                      </p:cBhvr>
                                    </p:animEffect>
                                  </p:childTnLst>
                                </p:cTn>
                              </p:par>
                            </p:childTnLst>
                          </p:cTn>
                        </p:par>
                        <p:par>
                          <p:cTn id="20" fill="hold">
                            <p:stCondLst>
                              <p:cond delay="250"/>
                            </p:stCondLst>
                            <p:childTnLst>
                              <p:par>
                                <p:cTn id="21" presetID="10" presetClass="entr" presetSubtype="0" fill="hold" grpId="0"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250"/>
                                        <p:tgtEl>
                                          <p:spTgt spid="38"/>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250"/>
                                        <p:tgtEl>
                                          <p:spTgt spid="37"/>
                                        </p:tgtEl>
                                      </p:cBhvr>
                                    </p:animEffect>
                                  </p:childTnLst>
                                </p:cTn>
                              </p:par>
                            </p:childTnLst>
                          </p:cTn>
                        </p:par>
                        <p:par>
                          <p:cTn id="28" fill="hold">
                            <p:stCondLst>
                              <p:cond delay="750"/>
                            </p:stCondLst>
                            <p:childTnLst>
                              <p:par>
                                <p:cTn id="29" presetID="10" presetClass="entr" presetSubtype="0" fill="hold" grpId="0"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250"/>
                                        <p:tgtEl>
                                          <p:spTgt spid="36"/>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250"/>
                                        <p:tgtEl>
                                          <p:spTgt spid="35"/>
                                        </p:tgtEl>
                                      </p:cBhvr>
                                    </p:animEffect>
                                  </p:childTnLst>
                                </p:cTn>
                              </p:par>
                            </p:childTnLst>
                          </p:cTn>
                        </p:par>
                        <p:par>
                          <p:cTn id="36" fill="hold">
                            <p:stCondLst>
                              <p:cond delay="1250"/>
                            </p:stCondLst>
                            <p:childTnLst>
                              <p:par>
                                <p:cTn id="37" presetID="10"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250"/>
                                        <p:tgtEl>
                                          <p:spTgt spid="8"/>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250"/>
                                        <p:tgtEl>
                                          <p:spTgt spid="39"/>
                                        </p:tgtEl>
                                      </p:cBhvr>
                                    </p:animEffect>
                                  </p:childTnLst>
                                </p:cTn>
                              </p:par>
                            </p:childTnLst>
                          </p:cTn>
                        </p:par>
                        <p:par>
                          <p:cTn id="44" fill="hold">
                            <p:stCondLst>
                              <p:cond delay="1750"/>
                            </p:stCondLst>
                            <p:childTnLst>
                              <p:par>
                                <p:cTn id="45" presetID="22" presetClass="entr" presetSubtype="4" fill="hold" grpId="0" nodeType="afterEffect">
                                  <p:stCondLst>
                                    <p:cond delay="500"/>
                                  </p:stCondLst>
                                  <p:childTnLst>
                                    <p:set>
                                      <p:cBhvr>
                                        <p:cTn id="46" dur="1" fill="hold">
                                          <p:stCondLst>
                                            <p:cond delay="0"/>
                                          </p:stCondLst>
                                        </p:cTn>
                                        <p:tgtEl>
                                          <p:spTgt spid="2"/>
                                        </p:tgtEl>
                                        <p:attrNameLst>
                                          <p:attrName>style.visibility</p:attrName>
                                        </p:attrNameLst>
                                      </p:cBhvr>
                                      <p:to>
                                        <p:strVal val="visible"/>
                                      </p:to>
                                    </p:set>
                                    <p:animEffect transition="in" filter="wipe(down)">
                                      <p:cBhvr>
                                        <p:cTn id="47" dur="500"/>
                                        <p:tgtEl>
                                          <p:spTgt spid="2"/>
                                        </p:tgtEl>
                                      </p:cBhvr>
                                    </p:animEffect>
                                  </p:childTnLst>
                                </p:cTn>
                              </p:par>
                            </p:childTnLst>
                          </p:cTn>
                        </p:par>
                        <p:par>
                          <p:cTn id="48" fill="hold">
                            <p:stCondLst>
                              <p:cond delay="2750"/>
                            </p:stCondLst>
                            <p:childTnLst>
                              <p:par>
                                <p:cTn id="49" presetID="10" presetClass="entr" presetSubtype="0"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10"/>
                                        <p:tgtEl>
                                          <p:spTgt spid="23"/>
                                        </p:tgtEl>
                                      </p:cBhvr>
                                    </p:animEffect>
                                  </p:childTnLst>
                                </p:cTn>
                              </p:par>
                            </p:childTnLst>
                          </p:cTn>
                        </p:par>
                        <p:par>
                          <p:cTn id="52" fill="hold">
                            <p:stCondLst>
                              <p:cond delay="2760"/>
                            </p:stCondLst>
                            <p:childTnLst>
                              <p:par>
                                <p:cTn id="53" presetID="22" presetClass="entr" presetSubtype="8" fill="hold" nodeType="after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wipe(left)">
                                      <p:cBhvr>
                                        <p:cTn id="55" dur="500"/>
                                        <p:tgtEl>
                                          <p:spTgt spid="48"/>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wipe(down)">
                                      <p:cBhvr>
                                        <p:cTn id="58" dur="500"/>
                                        <p:tgtEl>
                                          <p:spTgt spid="24"/>
                                        </p:tgtEl>
                                      </p:cBhvr>
                                    </p:animEffect>
                                  </p:childTnLst>
                                </p:cTn>
                              </p:par>
                            </p:childTnLst>
                          </p:cTn>
                        </p:par>
                        <p:par>
                          <p:cTn id="59" fill="hold">
                            <p:stCondLst>
                              <p:cond delay="3260"/>
                            </p:stCondLst>
                            <p:childTnLst>
                              <p:par>
                                <p:cTn id="60" presetID="22" presetClass="entr" presetSubtype="8" fill="hold" nodeType="after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wipe(left)">
                                      <p:cBhvr>
                                        <p:cTn id="62" dur="500"/>
                                        <p:tgtEl>
                                          <p:spTgt spid="49"/>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wipe(down)">
                                      <p:cBhvr>
                                        <p:cTn id="65" dur="500"/>
                                        <p:tgtEl>
                                          <p:spTgt spid="25"/>
                                        </p:tgtEl>
                                      </p:cBhvr>
                                    </p:animEffect>
                                  </p:childTnLst>
                                </p:cTn>
                              </p:par>
                            </p:childTnLst>
                          </p:cTn>
                        </p:par>
                        <p:par>
                          <p:cTn id="66" fill="hold">
                            <p:stCondLst>
                              <p:cond delay="3760"/>
                            </p:stCondLst>
                            <p:childTnLst>
                              <p:par>
                                <p:cTn id="67" presetID="22" presetClass="entr" presetSubtype="8" fill="hold" nodeType="afterEffect">
                                  <p:stCondLst>
                                    <p:cond delay="0"/>
                                  </p:stCondLst>
                                  <p:childTnLst>
                                    <p:set>
                                      <p:cBhvr>
                                        <p:cTn id="68" dur="1" fill="hold">
                                          <p:stCondLst>
                                            <p:cond delay="0"/>
                                          </p:stCondLst>
                                        </p:cTn>
                                        <p:tgtEl>
                                          <p:spTgt spid="50"/>
                                        </p:tgtEl>
                                        <p:attrNameLst>
                                          <p:attrName>style.visibility</p:attrName>
                                        </p:attrNameLst>
                                      </p:cBhvr>
                                      <p:to>
                                        <p:strVal val="visible"/>
                                      </p:to>
                                    </p:set>
                                    <p:animEffect transition="in" filter="wipe(left)">
                                      <p:cBhvr>
                                        <p:cTn id="69" dur="500"/>
                                        <p:tgtEl>
                                          <p:spTgt spid="50"/>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wipe(down)">
                                      <p:cBhvr>
                                        <p:cTn id="72" dur="500"/>
                                        <p:tgtEl>
                                          <p:spTgt spid="26"/>
                                        </p:tgtEl>
                                      </p:cBhvr>
                                    </p:animEffect>
                                  </p:childTnLst>
                                </p:cTn>
                              </p:par>
                            </p:childTnLst>
                          </p:cTn>
                        </p:par>
                        <p:par>
                          <p:cTn id="73" fill="hold">
                            <p:stCondLst>
                              <p:cond delay="4260"/>
                            </p:stCondLst>
                            <p:childTnLst>
                              <p:par>
                                <p:cTn id="74" presetID="22" presetClass="entr" presetSubtype="8" fill="hold" nodeType="afterEffect">
                                  <p:stCondLst>
                                    <p:cond delay="0"/>
                                  </p:stCondLst>
                                  <p:childTnLst>
                                    <p:set>
                                      <p:cBhvr>
                                        <p:cTn id="75" dur="1" fill="hold">
                                          <p:stCondLst>
                                            <p:cond delay="0"/>
                                          </p:stCondLst>
                                        </p:cTn>
                                        <p:tgtEl>
                                          <p:spTgt spid="51"/>
                                        </p:tgtEl>
                                        <p:attrNameLst>
                                          <p:attrName>style.visibility</p:attrName>
                                        </p:attrNameLst>
                                      </p:cBhvr>
                                      <p:to>
                                        <p:strVal val="visible"/>
                                      </p:to>
                                    </p:set>
                                    <p:animEffect transition="in" filter="wipe(left)">
                                      <p:cBhvr>
                                        <p:cTn id="76" dur="500"/>
                                        <p:tgtEl>
                                          <p:spTgt spid="51"/>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wipe(down)">
                                      <p:cBhvr>
                                        <p:cTn id="79" dur="500"/>
                                        <p:tgtEl>
                                          <p:spTgt spid="27"/>
                                        </p:tgtEl>
                                      </p:cBhvr>
                                    </p:animEffect>
                                  </p:childTnLst>
                                </p:cTn>
                              </p:par>
                            </p:childTnLst>
                          </p:cTn>
                        </p:par>
                        <p:par>
                          <p:cTn id="80" fill="hold">
                            <p:stCondLst>
                              <p:cond delay="4760"/>
                            </p:stCondLst>
                            <p:childTnLst>
                              <p:par>
                                <p:cTn id="81" presetID="22" presetClass="entr" presetSubtype="8" fill="hold" nodeType="afterEffect">
                                  <p:stCondLst>
                                    <p:cond delay="0"/>
                                  </p:stCondLst>
                                  <p:childTnLst>
                                    <p:set>
                                      <p:cBhvr>
                                        <p:cTn id="82" dur="1" fill="hold">
                                          <p:stCondLst>
                                            <p:cond delay="0"/>
                                          </p:stCondLst>
                                        </p:cTn>
                                        <p:tgtEl>
                                          <p:spTgt spid="52"/>
                                        </p:tgtEl>
                                        <p:attrNameLst>
                                          <p:attrName>style.visibility</p:attrName>
                                        </p:attrNameLst>
                                      </p:cBhvr>
                                      <p:to>
                                        <p:strVal val="visible"/>
                                      </p:to>
                                    </p:set>
                                    <p:animEffect transition="in" filter="wipe(left)">
                                      <p:cBhvr>
                                        <p:cTn id="83" dur="500"/>
                                        <p:tgtEl>
                                          <p:spTgt spid="52"/>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wipe(down)">
                                      <p:cBhvr>
                                        <p:cTn id="86" dur="500"/>
                                        <p:tgtEl>
                                          <p:spTgt spid="28"/>
                                        </p:tgtEl>
                                      </p:cBhvr>
                                    </p:animEffect>
                                  </p:childTnLst>
                                </p:cTn>
                              </p:par>
                            </p:childTnLst>
                          </p:cTn>
                        </p:par>
                        <p:par>
                          <p:cTn id="87" fill="hold">
                            <p:stCondLst>
                              <p:cond delay="5260"/>
                            </p:stCondLst>
                            <p:childTnLst>
                              <p:par>
                                <p:cTn id="88" presetID="22" presetClass="entr" presetSubtype="8" fill="hold" nodeType="afterEffect">
                                  <p:stCondLst>
                                    <p:cond delay="0"/>
                                  </p:stCondLst>
                                  <p:childTnLst>
                                    <p:set>
                                      <p:cBhvr>
                                        <p:cTn id="89" dur="1" fill="hold">
                                          <p:stCondLst>
                                            <p:cond delay="0"/>
                                          </p:stCondLst>
                                        </p:cTn>
                                        <p:tgtEl>
                                          <p:spTgt spid="53"/>
                                        </p:tgtEl>
                                        <p:attrNameLst>
                                          <p:attrName>style.visibility</p:attrName>
                                        </p:attrNameLst>
                                      </p:cBhvr>
                                      <p:to>
                                        <p:strVal val="visible"/>
                                      </p:to>
                                    </p:set>
                                    <p:animEffect transition="in" filter="wipe(left)">
                                      <p:cBhvr>
                                        <p:cTn id="90" dur="500"/>
                                        <p:tgtEl>
                                          <p:spTgt spid="53"/>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29"/>
                                        </p:tgtEl>
                                        <p:attrNameLst>
                                          <p:attrName>style.visibility</p:attrName>
                                        </p:attrNameLst>
                                      </p:cBhvr>
                                      <p:to>
                                        <p:strVal val="visible"/>
                                      </p:to>
                                    </p:set>
                                    <p:animEffect transition="in" filter="wipe(down)">
                                      <p:cBhvr>
                                        <p:cTn id="93" dur="500"/>
                                        <p:tgtEl>
                                          <p:spTgt spid="29"/>
                                        </p:tgtEl>
                                      </p:cBhvr>
                                    </p:animEffect>
                                  </p:childTnLst>
                                </p:cTn>
                              </p:par>
                            </p:childTnLst>
                          </p:cTn>
                        </p:par>
                        <p:par>
                          <p:cTn id="94" fill="hold">
                            <p:stCondLst>
                              <p:cond delay="5760"/>
                            </p:stCondLst>
                            <p:childTnLst>
                              <p:par>
                                <p:cTn id="95" presetID="22" presetClass="entr" presetSubtype="8" fill="hold" nodeType="afterEffect">
                                  <p:stCondLst>
                                    <p:cond delay="0"/>
                                  </p:stCondLst>
                                  <p:childTnLst>
                                    <p:set>
                                      <p:cBhvr>
                                        <p:cTn id="96" dur="1" fill="hold">
                                          <p:stCondLst>
                                            <p:cond delay="0"/>
                                          </p:stCondLst>
                                        </p:cTn>
                                        <p:tgtEl>
                                          <p:spTgt spid="54"/>
                                        </p:tgtEl>
                                        <p:attrNameLst>
                                          <p:attrName>style.visibility</p:attrName>
                                        </p:attrNameLst>
                                      </p:cBhvr>
                                      <p:to>
                                        <p:strVal val="visible"/>
                                      </p:to>
                                    </p:set>
                                    <p:animEffect transition="in" filter="wipe(left)">
                                      <p:cBhvr>
                                        <p:cTn id="97" dur="500"/>
                                        <p:tgtEl>
                                          <p:spTgt spid="54"/>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30"/>
                                        </p:tgtEl>
                                        <p:attrNameLst>
                                          <p:attrName>style.visibility</p:attrName>
                                        </p:attrNameLst>
                                      </p:cBhvr>
                                      <p:to>
                                        <p:strVal val="visible"/>
                                      </p:to>
                                    </p:set>
                                    <p:animEffect transition="in" filter="wipe(down)">
                                      <p:cBhvr>
                                        <p:cTn id="100" dur="500"/>
                                        <p:tgtEl>
                                          <p:spTgt spid="30"/>
                                        </p:tgtEl>
                                      </p:cBhvr>
                                    </p:animEffect>
                                  </p:childTnLst>
                                </p:cTn>
                              </p:par>
                            </p:childTnLst>
                          </p:cTn>
                        </p:par>
                        <p:par>
                          <p:cTn id="101" fill="hold">
                            <p:stCondLst>
                              <p:cond delay="6260"/>
                            </p:stCondLst>
                            <p:childTnLst>
                              <p:par>
                                <p:cTn id="102" presetID="22" presetClass="entr" presetSubtype="8" fill="hold" nodeType="afterEffect">
                                  <p:stCondLst>
                                    <p:cond delay="0"/>
                                  </p:stCondLst>
                                  <p:childTnLst>
                                    <p:set>
                                      <p:cBhvr>
                                        <p:cTn id="103" dur="1" fill="hold">
                                          <p:stCondLst>
                                            <p:cond delay="0"/>
                                          </p:stCondLst>
                                        </p:cTn>
                                        <p:tgtEl>
                                          <p:spTgt spid="55"/>
                                        </p:tgtEl>
                                        <p:attrNameLst>
                                          <p:attrName>style.visibility</p:attrName>
                                        </p:attrNameLst>
                                      </p:cBhvr>
                                      <p:to>
                                        <p:strVal val="visible"/>
                                      </p:to>
                                    </p:set>
                                    <p:animEffect transition="in" filter="wipe(left)">
                                      <p:cBhvr>
                                        <p:cTn id="104" dur="500"/>
                                        <p:tgtEl>
                                          <p:spTgt spid="55"/>
                                        </p:tgtEl>
                                      </p:cBhvr>
                                    </p:animEffect>
                                  </p:childTnLst>
                                </p:cTn>
                              </p:par>
                            </p:childTnLst>
                          </p:cTn>
                        </p:par>
                        <p:par>
                          <p:cTn id="105" fill="hold">
                            <p:stCondLst>
                              <p:cond delay="6760"/>
                            </p:stCondLst>
                            <p:childTnLst>
                              <p:par>
                                <p:cTn id="106" presetID="10" presetClass="entr" presetSubtype="0" fill="hold" grpId="0" nodeType="afterEffect">
                                  <p:stCondLst>
                                    <p:cond delay="0"/>
                                  </p:stCondLst>
                                  <p:childTnLst>
                                    <p:set>
                                      <p:cBhvr>
                                        <p:cTn id="107" dur="1" fill="hold">
                                          <p:stCondLst>
                                            <p:cond delay="0"/>
                                          </p:stCondLst>
                                        </p:cTn>
                                        <p:tgtEl>
                                          <p:spTgt spid="3"/>
                                        </p:tgtEl>
                                        <p:attrNameLst>
                                          <p:attrName>style.visibility</p:attrName>
                                        </p:attrNameLst>
                                      </p:cBhvr>
                                      <p:to>
                                        <p:strVal val="visible"/>
                                      </p:to>
                                    </p:set>
                                    <p:animEffect transition="in" filter="fade">
                                      <p:cBhvr>
                                        <p:cTn id="10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8" grpId="0"/>
      <p:bldP spid="35" grpId="0"/>
      <p:bldP spid="36" grpId="0"/>
      <p:bldP spid="37" grpId="0"/>
      <p:bldP spid="38" grpId="0"/>
      <p:bldP spid="2" grpId="0" animBg="1"/>
      <p:bldP spid="24" grpId="0" animBg="1"/>
      <p:bldP spid="25" grpId="0" animBg="1"/>
      <p:bldP spid="26" grpId="0" animBg="1"/>
      <p:bldP spid="27" grpId="0" animBg="1"/>
      <p:bldP spid="28" grpId="0" animBg="1"/>
      <p:bldP spid="29" grpId="0" animBg="1"/>
      <p:bldP spid="30" grpId="0" animBg="1"/>
      <p:bldP spid="39" grpId="0"/>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zervirano mjesto teksta 3"/>
          <p:cNvSpPr>
            <a:spLocks noGrp="1"/>
          </p:cNvSpPr>
          <p:nvPr>
            <p:ph idx="1"/>
          </p:nvPr>
        </p:nvSpPr>
        <p:spPr>
          <a:xfrm>
            <a:off x="94256" y="692696"/>
            <a:ext cx="9086256" cy="6048672"/>
          </a:xfrm>
        </p:spPr>
        <p:txBody>
          <a:bodyPr>
            <a:noAutofit/>
          </a:bodyPr>
          <a:lstStyle/>
          <a:p>
            <a:pPr marL="324000" indent="-288000">
              <a:spcBef>
                <a:spcPts val="1200"/>
              </a:spcBef>
              <a:buFont typeface="Calibri" panose="020F0502020204030204" pitchFamily="34" charset="0"/>
              <a:buChar char="‒"/>
            </a:pPr>
            <a:r>
              <a:rPr lang="hr-HR" altLang="sr-Latn-RS" sz="2400" dirty="0" smtClean="0"/>
              <a:t>Hrvatska je </a:t>
            </a:r>
            <a:r>
              <a:rPr lang="hr-HR" altLang="sr-Latn-RS" sz="2400" b="1" dirty="0" smtClean="0">
                <a:solidFill>
                  <a:srgbClr val="FF0000"/>
                </a:solidFill>
              </a:rPr>
              <a:t>siromašna rudama, fosilnim izvorima</a:t>
            </a:r>
            <a:r>
              <a:rPr lang="hr-HR" altLang="sr-Latn-RS" sz="2400" dirty="0" smtClean="0"/>
              <a:t> i </a:t>
            </a:r>
            <a:r>
              <a:rPr lang="hr-HR" altLang="sr-Latn-RS" sz="2400" b="1" dirty="0" smtClean="0">
                <a:solidFill>
                  <a:srgbClr val="FF0000"/>
                </a:solidFill>
              </a:rPr>
              <a:t>mineralnim rudama</a:t>
            </a:r>
          </a:p>
          <a:p>
            <a:pPr marL="324000" indent="-288000">
              <a:spcBef>
                <a:spcPts val="2400"/>
              </a:spcBef>
              <a:buNone/>
            </a:pPr>
            <a:r>
              <a:rPr lang="hr-HR" altLang="sr-Latn-RS" sz="2800" b="1" dirty="0" smtClean="0">
                <a:solidFill>
                  <a:srgbClr val="FF0000"/>
                </a:solidFill>
              </a:rPr>
              <a:t>NEMETALI</a:t>
            </a:r>
            <a:endParaRPr lang="hr-HR" altLang="sr-Latn-RS" sz="2400" b="1" dirty="0" smtClean="0">
              <a:solidFill>
                <a:srgbClr val="FF0000"/>
              </a:solidFill>
            </a:endParaRPr>
          </a:p>
          <a:p>
            <a:pPr marL="324000" indent="-288000">
              <a:spcBef>
                <a:spcPts val="600"/>
              </a:spcBef>
              <a:buFont typeface="Calibri" panose="020F0502020204030204" pitchFamily="34" charset="0"/>
              <a:buChar char="‒"/>
            </a:pPr>
            <a:r>
              <a:rPr lang="hr-HR" altLang="sr-Latn-RS" sz="2400" dirty="0" smtClean="0"/>
              <a:t>zalihe nemetala – </a:t>
            </a:r>
            <a:r>
              <a:rPr lang="hr-HR" altLang="sr-Latn-RS" sz="2400" b="1" dirty="0" smtClean="0">
                <a:solidFill>
                  <a:srgbClr val="FF0000"/>
                </a:solidFill>
              </a:rPr>
              <a:t>šljunak</a:t>
            </a:r>
            <a:r>
              <a:rPr lang="hr-HR" altLang="sr-Latn-RS" sz="2400" dirty="0" smtClean="0">
                <a:solidFill>
                  <a:srgbClr val="FF0000"/>
                </a:solidFill>
              </a:rPr>
              <a:t> </a:t>
            </a:r>
            <a:r>
              <a:rPr lang="hr-HR" altLang="sr-Latn-RS" sz="2400" dirty="0" smtClean="0"/>
              <a:t>i </a:t>
            </a:r>
            <a:r>
              <a:rPr lang="hr-HR" altLang="sr-Latn-RS" sz="2400" b="1" dirty="0" smtClean="0">
                <a:solidFill>
                  <a:srgbClr val="FF0000"/>
                </a:solidFill>
              </a:rPr>
              <a:t>pijesak</a:t>
            </a:r>
            <a:r>
              <a:rPr lang="hr-HR" altLang="sr-Latn-RS" sz="2400" dirty="0" smtClean="0">
                <a:solidFill>
                  <a:srgbClr val="FF0000"/>
                </a:solidFill>
              </a:rPr>
              <a:t> </a:t>
            </a:r>
            <a:r>
              <a:rPr lang="hr-HR" altLang="sr-Latn-RS" sz="2400" dirty="0" smtClean="0"/>
              <a:t>(Panonska Hrvatska), </a:t>
            </a:r>
            <a:r>
              <a:rPr lang="hr-HR" altLang="sr-Latn-RS" sz="2400" b="1" dirty="0" smtClean="0">
                <a:solidFill>
                  <a:srgbClr val="FF0000"/>
                </a:solidFill>
              </a:rPr>
              <a:t>građevnog</a:t>
            </a:r>
            <a:r>
              <a:rPr lang="hr-HR" altLang="sr-Latn-RS" sz="2400" dirty="0" smtClean="0">
                <a:solidFill>
                  <a:srgbClr val="FF0000"/>
                </a:solidFill>
              </a:rPr>
              <a:t> </a:t>
            </a:r>
            <a:r>
              <a:rPr lang="hr-HR" altLang="sr-Latn-RS" sz="2400" b="1" dirty="0" smtClean="0">
                <a:solidFill>
                  <a:srgbClr val="FF0000"/>
                </a:solidFill>
              </a:rPr>
              <a:t>kamena</a:t>
            </a:r>
            <a:r>
              <a:rPr lang="hr-HR" altLang="sr-Latn-RS" sz="2400" dirty="0" smtClean="0">
                <a:solidFill>
                  <a:srgbClr val="FF0000"/>
                </a:solidFill>
              </a:rPr>
              <a:t> </a:t>
            </a:r>
            <a:r>
              <a:rPr lang="hr-HR" altLang="sr-Latn-RS" sz="2400" dirty="0" smtClean="0"/>
              <a:t>– vapnenca (Benkovac, Brač), </a:t>
            </a:r>
            <a:r>
              <a:rPr lang="hr-HR" altLang="sr-Latn-RS" sz="2400" b="1" dirty="0" smtClean="0">
                <a:solidFill>
                  <a:srgbClr val="FF0000"/>
                </a:solidFill>
              </a:rPr>
              <a:t>glina</a:t>
            </a:r>
            <a:r>
              <a:rPr lang="hr-HR" altLang="sr-Latn-RS" sz="2400" dirty="0" smtClean="0">
                <a:solidFill>
                  <a:srgbClr val="FF0000"/>
                </a:solidFill>
              </a:rPr>
              <a:t> </a:t>
            </a:r>
            <a:r>
              <a:rPr lang="hr-HR" altLang="sr-Latn-RS" sz="2400" dirty="0" smtClean="0"/>
              <a:t>u unutrašnjosti Hrvatske (brojne ciglane)</a:t>
            </a:r>
          </a:p>
          <a:p>
            <a:pPr marL="324000" indent="-288000">
              <a:spcBef>
                <a:spcPts val="2400"/>
              </a:spcBef>
              <a:buNone/>
            </a:pPr>
            <a:r>
              <a:rPr lang="hr-HR" altLang="sr-Latn-RS" sz="2800" b="1" dirty="0" smtClean="0">
                <a:solidFill>
                  <a:srgbClr val="FF0000"/>
                </a:solidFill>
              </a:rPr>
              <a:t>ENERGENTI</a:t>
            </a:r>
            <a:endParaRPr lang="hr-HR" altLang="sr-Latn-RS" sz="2400" b="1" dirty="0" smtClean="0">
              <a:solidFill>
                <a:srgbClr val="FF0000"/>
              </a:solidFill>
            </a:endParaRPr>
          </a:p>
          <a:p>
            <a:pPr marL="324000" indent="-288000">
              <a:spcBef>
                <a:spcPts val="600"/>
              </a:spcBef>
              <a:buFont typeface="Calibri" panose="020F0502020204030204" pitchFamily="34" charset="0"/>
              <a:buChar char="‒"/>
            </a:pPr>
            <a:r>
              <a:rPr lang="hr-HR" altLang="sr-Latn-RS" sz="2400" dirty="0" smtClean="0"/>
              <a:t>zalihe energenata (ugljen, nafta i zemni plin) </a:t>
            </a:r>
            <a:r>
              <a:rPr lang="hr-HR" altLang="sr-Latn-RS" sz="2400" b="1" dirty="0" smtClean="0">
                <a:solidFill>
                  <a:srgbClr val="FF0000"/>
                </a:solidFill>
              </a:rPr>
              <a:t>ne zadovoljavaju niti 50% domaćih potreba </a:t>
            </a:r>
            <a:r>
              <a:rPr lang="hr-HR" altLang="sr-Latn-RS" sz="2400" dirty="0" smtClean="0">
                <a:solidFill>
                  <a:srgbClr val="FF0000"/>
                </a:solidFill>
              </a:rPr>
              <a:t>– </a:t>
            </a:r>
            <a:r>
              <a:rPr lang="hr-HR" altLang="sr-Latn-RS" sz="2400" b="1" dirty="0" smtClean="0">
                <a:solidFill>
                  <a:srgbClr val="FF0000"/>
                </a:solidFill>
              </a:rPr>
              <a:t>ostatak</a:t>
            </a:r>
            <a:r>
              <a:rPr lang="hr-HR" altLang="sr-Latn-RS" sz="2400" dirty="0" smtClean="0">
                <a:solidFill>
                  <a:srgbClr val="FF0000"/>
                </a:solidFill>
              </a:rPr>
              <a:t> </a:t>
            </a:r>
            <a:r>
              <a:rPr lang="hr-HR" altLang="sr-Latn-RS" sz="2400" b="1" dirty="0" smtClean="0">
                <a:solidFill>
                  <a:srgbClr val="FF0000"/>
                </a:solidFill>
              </a:rPr>
              <a:t>uvozimo</a:t>
            </a:r>
          </a:p>
          <a:p>
            <a:pPr marL="324000" indent="-288000">
              <a:spcBef>
                <a:spcPts val="1200"/>
              </a:spcBef>
              <a:buFont typeface="Calibri" panose="020F0502020204030204" pitchFamily="34" charset="0"/>
              <a:buChar char="‒"/>
            </a:pPr>
            <a:r>
              <a:rPr lang="hr-HR" altLang="sr-Latn-RS" sz="2400" b="1" dirty="0" smtClean="0">
                <a:solidFill>
                  <a:srgbClr val="FF0000"/>
                </a:solidFill>
              </a:rPr>
              <a:t>oko 30-ak naftnih polja </a:t>
            </a:r>
            <a:r>
              <a:rPr lang="hr-HR" altLang="sr-Latn-RS" sz="2400" dirty="0" smtClean="0"/>
              <a:t>u</a:t>
            </a:r>
            <a:r>
              <a:rPr lang="hr-HR" altLang="sr-Latn-RS" sz="2400" b="1" dirty="0" smtClean="0"/>
              <a:t> </a:t>
            </a:r>
            <a:r>
              <a:rPr lang="hr-HR" altLang="sr-Latn-RS" sz="2400" dirty="0" smtClean="0"/>
              <a:t>Hrvatskoj</a:t>
            </a:r>
            <a:r>
              <a:rPr lang="hr-HR" altLang="sr-Latn-RS" sz="2400" b="1" dirty="0" smtClean="0"/>
              <a:t> </a:t>
            </a:r>
            <a:r>
              <a:rPr lang="hr-HR" altLang="sr-Latn-RS" sz="2400" dirty="0" smtClean="0"/>
              <a:t>– Donji Miholjac, Ivanić-Grad, Kutina, Vinkovci, Đurđevac i Bjelovar</a:t>
            </a:r>
          </a:p>
          <a:p>
            <a:pPr marL="324000" indent="-288000">
              <a:spcBef>
                <a:spcPts val="1200"/>
              </a:spcBef>
              <a:buFont typeface="Calibri" panose="020F0502020204030204" pitchFamily="34" charset="0"/>
              <a:buChar char="‒"/>
            </a:pPr>
            <a:r>
              <a:rPr lang="hr-HR" altLang="sr-Latn-RS" sz="2400" b="1" dirty="0" smtClean="0">
                <a:solidFill>
                  <a:srgbClr val="FF0000"/>
                </a:solidFill>
              </a:rPr>
              <a:t>rafinerije nafte </a:t>
            </a:r>
            <a:r>
              <a:rPr lang="hr-HR" altLang="sr-Latn-RS" sz="2400" dirty="0" smtClean="0"/>
              <a:t>– Rijeka, Sisak i Zagreb</a:t>
            </a:r>
          </a:p>
          <a:p>
            <a:pPr marL="324000" indent="-288000">
              <a:spcBef>
                <a:spcPts val="1200"/>
              </a:spcBef>
              <a:buFont typeface="Calibri" panose="020F0502020204030204" pitchFamily="34" charset="0"/>
              <a:buChar char="‒"/>
            </a:pPr>
            <a:endParaRPr lang="hr-HR" altLang="sr-Latn-RS" sz="2400" dirty="0" smtClean="0"/>
          </a:p>
        </p:txBody>
      </p:sp>
      <p:sp>
        <p:nvSpPr>
          <p:cNvPr id="8194" name="Naslov 1"/>
          <p:cNvSpPr>
            <a:spLocks noGrp="1"/>
          </p:cNvSpPr>
          <p:nvPr>
            <p:ph type="title"/>
          </p:nvPr>
        </p:nvSpPr>
        <p:spPr/>
        <p:txBody>
          <a:bodyPr/>
          <a:lstStyle/>
          <a:p>
            <a:r>
              <a:rPr lang="hr-HR" altLang="sr-Latn-RS" sz="3200" dirty="0" smtClean="0"/>
              <a:t>Rude i </a:t>
            </a:r>
            <a:r>
              <a:rPr lang="hr-HR" altLang="sr-Latn-RS" dirty="0" smtClean="0"/>
              <a:t>energetika</a:t>
            </a:r>
            <a:endParaRPr lang="hr-HR" altLang="sr-Latn-RS" sz="3200" dirty="0" smtClean="0"/>
          </a:p>
        </p:txBody>
      </p:sp>
    </p:spTree>
    <p:extLst>
      <p:ext uri="{BB962C8B-B14F-4D97-AF65-F5344CB8AC3E}">
        <p14:creationId xmlns:p14="http://schemas.microsoft.com/office/powerpoint/2010/main" val="28242081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fade">
                                      <p:cBhvr>
                                        <p:cTn id="7" dur="250"/>
                                        <p:tgtEl>
                                          <p:spTgt spid="81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195">
                                            <p:txEl>
                                              <p:pRg st="1" end="1"/>
                                            </p:txEl>
                                          </p:spTgt>
                                        </p:tgtEl>
                                        <p:attrNameLst>
                                          <p:attrName>style.visibility</p:attrName>
                                        </p:attrNameLst>
                                      </p:cBhvr>
                                      <p:to>
                                        <p:strVal val="visible"/>
                                      </p:to>
                                    </p:set>
                                    <p:animEffect transition="in" filter="fade">
                                      <p:cBhvr>
                                        <p:cTn id="12" dur="250"/>
                                        <p:tgtEl>
                                          <p:spTgt spid="8195">
                                            <p:txEl>
                                              <p:pRg st="1" end="1"/>
                                            </p:txEl>
                                          </p:spTgt>
                                        </p:tgtEl>
                                      </p:cBhvr>
                                    </p:animEffect>
                                  </p:childTnLst>
                                </p:cTn>
                              </p:par>
                            </p:childTnLst>
                          </p:cTn>
                        </p:par>
                        <p:par>
                          <p:cTn id="13" fill="hold">
                            <p:stCondLst>
                              <p:cond delay="250"/>
                            </p:stCondLst>
                            <p:childTnLst>
                              <p:par>
                                <p:cTn id="14" presetID="10" presetClass="entr" presetSubtype="0" fill="hold" grpId="0" nodeType="afterEffect">
                                  <p:stCondLst>
                                    <p:cond delay="0"/>
                                  </p:stCondLst>
                                  <p:childTnLst>
                                    <p:set>
                                      <p:cBhvr>
                                        <p:cTn id="15" dur="1" fill="hold">
                                          <p:stCondLst>
                                            <p:cond delay="0"/>
                                          </p:stCondLst>
                                        </p:cTn>
                                        <p:tgtEl>
                                          <p:spTgt spid="8195">
                                            <p:txEl>
                                              <p:pRg st="2" end="2"/>
                                            </p:txEl>
                                          </p:spTgt>
                                        </p:tgtEl>
                                        <p:attrNameLst>
                                          <p:attrName>style.visibility</p:attrName>
                                        </p:attrNameLst>
                                      </p:cBhvr>
                                      <p:to>
                                        <p:strVal val="visible"/>
                                      </p:to>
                                    </p:set>
                                    <p:animEffect transition="in" filter="fade">
                                      <p:cBhvr>
                                        <p:cTn id="16" dur="250"/>
                                        <p:tgtEl>
                                          <p:spTgt spid="8195">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195">
                                            <p:txEl>
                                              <p:pRg st="3" end="3"/>
                                            </p:txEl>
                                          </p:spTgt>
                                        </p:tgtEl>
                                        <p:attrNameLst>
                                          <p:attrName>style.visibility</p:attrName>
                                        </p:attrNameLst>
                                      </p:cBhvr>
                                      <p:to>
                                        <p:strVal val="visible"/>
                                      </p:to>
                                    </p:set>
                                    <p:animEffect transition="in" filter="fade">
                                      <p:cBhvr>
                                        <p:cTn id="21" dur="250"/>
                                        <p:tgtEl>
                                          <p:spTgt spid="8195">
                                            <p:txEl>
                                              <p:pRg st="3" end="3"/>
                                            </p:txEl>
                                          </p:spTgt>
                                        </p:tgtEl>
                                      </p:cBhvr>
                                    </p:animEffect>
                                  </p:childTnLst>
                                </p:cTn>
                              </p:par>
                            </p:childTnLst>
                          </p:cTn>
                        </p:par>
                        <p:par>
                          <p:cTn id="22" fill="hold">
                            <p:stCondLst>
                              <p:cond delay="250"/>
                            </p:stCondLst>
                            <p:childTnLst>
                              <p:par>
                                <p:cTn id="23" presetID="10" presetClass="entr" presetSubtype="0" fill="hold" grpId="0" nodeType="afterEffect">
                                  <p:stCondLst>
                                    <p:cond delay="0"/>
                                  </p:stCondLst>
                                  <p:childTnLst>
                                    <p:set>
                                      <p:cBhvr>
                                        <p:cTn id="24" dur="1" fill="hold">
                                          <p:stCondLst>
                                            <p:cond delay="0"/>
                                          </p:stCondLst>
                                        </p:cTn>
                                        <p:tgtEl>
                                          <p:spTgt spid="8195">
                                            <p:txEl>
                                              <p:pRg st="4" end="4"/>
                                            </p:txEl>
                                          </p:spTgt>
                                        </p:tgtEl>
                                        <p:attrNameLst>
                                          <p:attrName>style.visibility</p:attrName>
                                        </p:attrNameLst>
                                      </p:cBhvr>
                                      <p:to>
                                        <p:strVal val="visible"/>
                                      </p:to>
                                    </p:set>
                                    <p:animEffect transition="in" filter="fade">
                                      <p:cBhvr>
                                        <p:cTn id="25" dur="250"/>
                                        <p:tgtEl>
                                          <p:spTgt spid="8195">
                                            <p:txEl>
                                              <p:pRg st="4" end="4"/>
                                            </p:txEl>
                                          </p:spTgt>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8195">
                                            <p:txEl>
                                              <p:pRg st="5" end="5"/>
                                            </p:txEl>
                                          </p:spTgt>
                                        </p:tgtEl>
                                        <p:attrNameLst>
                                          <p:attrName>style.visibility</p:attrName>
                                        </p:attrNameLst>
                                      </p:cBhvr>
                                      <p:to>
                                        <p:strVal val="visible"/>
                                      </p:to>
                                    </p:set>
                                    <p:animEffect transition="in" filter="fade">
                                      <p:cBhvr>
                                        <p:cTn id="29" dur="250"/>
                                        <p:tgtEl>
                                          <p:spTgt spid="8195">
                                            <p:txEl>
                                              <p:pRg st="5" end="5"/>
                                            </p:txEl>
                                          </p:spTgt>
                                        </p:tgtEl>
                                      </p:cBhvr>
                                    </p:animEffect>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8195">
                                            <p:txEl>
                                              <p:pRg st="6" end="6"/>
                                            </p:txEl>
                                          </p:spTgt>
                                        </p:tgtEl>
                                        <p:attrNameLst>
                                          <p:attrName>style.visibility</p:attrName>
                                        </p:attrNameLst>
                                      </p:cBhvr>
                                      <p:to>
                                        <p:strVal val="visible"/>
                                      </p:to>
                                    </p:set>
                                    <p:animEffect transition="in" filter="fade">
                                      <p:cBhvr>
                                        <p:cTn id="33" dur="250"/>
                                        <p:tgtEl>
                                          <p:spTgt spid="81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zg.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8" name="Title 1"/>
          <p:cNvSpPr txBox="1">
            <a:spLocks/>
          </p:cNvSpPr>
          <p:nvPr/>
        </p:nvSpPr>
        <p:spPr>
          <a:xfrm>
            <a:off x="642910" y="428604"/>
            <a:ext cx="8196342" cy="864096"/>
          </a:xfrm>
          <a:prstGeom prst="rect">
            <a:avLst/>
          </a:prstGeom>
          <a:effectLst>
            <a:outerShdw blurRad="50800" dist="50800" dir="5400000" sx="83000" sy="83000" algn="ctr" rotWithShape="0">
              <a:schemeClr val="bg1"/>
            </a:outerShdw>
          </a:effectLst>
        </p:spPr>
        <p:txBody>
          <a:bodyPr wrap="square" anchor="ctr">
            <a:noAutofit/>
          </a:bodyPr>
          <a:lstStyle>
            <a:lvl1pPr algn="l" defTabSz="914400" rtl="0" eaLnBrk="1" latinLnBrk="0" hangingPunct="1">
              <a:spcBef>
                <a:spcPct val="0"/>
              </a:spcBef>
              <a:buNone/>
              <a:defRPr sz="4000" kern="1200">
                <a:solidFill>
                  <a:schemeClr val="tx1"/>
                </a:solidFill>
                <a:latin typeface="+mj-lt"/>
                <a:ea typeface="+mj-ea"/>
                <a:cs typeface="+mj-cs"/>
              </a:defRPr>
            </a:lvl1pPr>
          </a:lstStyle>
          <a:p>
            <a:pPr algn="r">
              <a:lnSpc>
                <a:spcPts val="7000"/>
              </a:lnSpc>
            </a:pPr>
            <a:r>
              <a:rPr lang="hr-HR" sz="6400" b="1" dirty="0" smtClean="0">
                <a:solidFill>
                  <a:srgbClr val="FFC000"/>
                </a:solidFill>
                <a:effectLst>
                  <a:outerShdw blurRad="38100" dist="38100" dir="2700000" algn="tl">
                    <a:srgbClr val="000000">
                      <a:alpha val="43137"/>
                    </a:srgbClr>
                  </a:outerShdw>
                </a:effectLst>
              </a:rPr>
              <a:t>Naselja Hrvatske</a:t>
            </a:r>
            <a:endParaRPr lang="hr-HR" sz="6400" b="1" dirty="0">
              <a:solidFill>
                <a:srgbClr val="FFC000"/>
              </a:solidFill>
              <a:effectLst>
                <a:outerShdw blurRad="38100" dist="38100" dir="2700000" algn="tl">
                  <a:srgbClr val="000000">
                    <a:alpha val="43137"/>
                  </a:srgbClr>
                </a:outerShdw>
              </a:effectLst>
            </a:endParaRPr>
          </a:p>
        </p:txBody>
      </p:sp>
      <p:sp>
        <p:nvSpPr>
          <p:cNvPr id="35" name="Subtitle 2"/>
          <p:cNvSpPr txBox="1">
            <a:spLocks/>
          </p:cNvSpPr>
          <p:nvPr/>
        </p:nvSpPr>
        <p:spPr>
          <a:xfrm>
            <a:off x="4857752" y="1214422"/>
            <a:ext cx="3929090" cy="357190"/>
          </a:xfrm>
          <a:prstGeom prst="rect">
            <a:avLst/>
          </a:prstGeom>
        </p:spPr>
        <p:txBody>
          <a:bodyPr>
            <a:noAutofit/>
          </a:bodyPr>
          <a:lstStyle>
            <a:lvl1pPr marL="342900" indent="-342900" algn="l" defTabSz="914400" rtl="0" eaLnBrk="1" latinLnBrk="0" hangingPunct="1">
              <a:spcBef>
                <a:spcPct val="20000"/>
              </a:spcBef>
              <a:buFont typeface="Calibri"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Calibri"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Calibri"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Calibri"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hr-HR" sz="2400" dirty="0" smtClean="0">
                <a:solidFill>
                  <a:schemeClr val="bg1"/>
                </a:solidFill>
              </a:rPr>
              <a:t>Turistička geografija</a:t>
            </a:r>
            <a:endParaRPr lang="hr-HR" sz="2400" dirty="0">
              <a:solidFill>
                <a:schemeClr val="bg1"/>
              </a:solidFill>
            </a:endParaRPr>
          </a:p>
        </p:txBody>
      </p:sp>
    </p:spTree>
    <p:extLst>
      <p:ext uri="{BB962C8B-B14F-4D97-AF65-F5344CB8AC3E}">
        <p14:creationId xmlns:p14="http://schemas.microsoft.com/office/powerpoint/2010/main" val="128445922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2339753" y="0"/>
            <a:ext cx="7200800" cy="6807130"/>
            <a:chOff x="2556549" y="138857"/>
            <a:chExt cx="6984003" cy="6602185"/>
          </a:xfrm>
        </p:grpSpPr>
        <p:pic>
          <p:nvPicPr>
            <p:cNvPr id="14" name="Rezervirano mjesto sadržaja 4"/>
            <p:cNvPicPr>
              <a:picLocks noChangeAspect="1"/>
            </p:cNvPicPr>
            <p:nvPr/>
          </p:nvPicPr>
          <p:blipFill rotWithShape="1">
            <a:blip r:embed="rId3" cstate="email">
              <a:extLst>
                <a:ext uri="{BEBA8EAE-BF5A-486C-A8C5-ECC9F3942E4B}">
                  <a14:imgProps xmlns:a14="http://schemas.microsoft.com/office/drawing/2010/main">
                    <a14:imgLayer r:embed="rId4">
                      <a14:imgEffect>
                        <a14:colorTemperature colorTemp="7200"/>
                      </a14:imgEffect>
                      <a14:imgEffect>
                        <a14:brightnessContrast contrast="20000"/>
                      </a14:imgEffect>
                    </a14:imgLayer>
                  </a14:imgProps>
                </a:ext>
                <a:ext uri="{28A0092B-C50C-407E-A947-70E740481C1C}">
                  <a14:useLocalDpi xmlns:a14="http://schemas.microsoft.com/office/drawing/2010/main"/>
                </a:ext>
              </a:extLst>
            </a:blip>
            <a:srcRect/>
            <a:stretch/>
          </p:blipFill>
          <p:spPr>
            <a:xfrm>
              <a:off x="2556549" y="138857"/>
              <a:ext cx="6984003" cy="6602185"/>
            </a:xfrm>
            <a:prstGeom prst="rect">
              <a:avLst/>
            </a:prstGeom>
          </p:spPr>
        </p:pic>
        <p:sp>
          <p:nvSpPr>
            <p:cNvPr id="10" name="Rectangle 9"/>
            <p:cNvSpPr/>
            <p:nvPr/>
          </p:nvSpPr>
          <p:spPr>
            <a:xfrm>
              <a:off x="7452320" y="2963044"/>
              <a:ext cx="1440160" cy="21677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dirty="0">
                <a:solidFill>
                  <a:prstClr val="white"/>
                </a:solidFill>
              </a:endParaRPr>
            </a:p>
          </p:txBody>
        </p:sp>
      </p:grpSp>
      <p:sp>
        <p:nvSpPr>
          <p:cNvPr id="5" name="Rounded Rectangle 4"/>
          <p:cNvSpPr/>
          <p:nvPr/>
        </p:nvSpPr>
        <p:spPr>
          <a:xfrm>
            <a:off x="-216024" y="5436716"/>
            <a:ext cx="7164288" cy="1368152"/>
          </a:xfrm>
          <a:prstGeom prst="round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solidFill>
                <a:prstClr val="white"/>
              </a:solidFill>
            </a:endParaRPr>
          </a:p>
        </p:txBody>
      </p:sp>
      <p:sp>
        <p:nvSpPr>
          <p:cNvPr id="8195" name="Rezervirano mjesto teksta 3"/>
          <p:cNvSpPr>
            <a:spLocks noGrp="1"/>
          </p:cNvSpPr>
          <p:nvPr>
            <p:ph idx="4294967295"/>
          </p:nvPr>
        </p:nvSpPr>
        <p:spPr>
          <a:xfrm>
            <a:off x="22225" y="5437188"/>
            <a:ext cx="9121775" cy="1295400"/>
          </a:xfrm>
          <a:noFill/>
        </p:spPr>
        <p:txBody>
          <a:bodyPr>
            <a:noAutofit/>
          </a:bodyPr>
          <a:lstStyle/>
          <a:p>
            <a:pPr marL="324000" indent="-288000">
              <a:spcBef>
                <a:spcPts val="600"/>
              </a:spcBef>
              <a:buFont typeface="Calibri" panose="020F0502020204030204" pitchFamily="34" charset="0"/>
              <a:buChar char="‒"/>
            </a:pPr>
            <a:r>
              <a:rPr lang="hr-HR" altLang="sr-Latn-RS" sz="2400" dirty="0" smtClean="0"/>
              <a:t>proizvodnja zemnog plina je </a:t>
            </a:r>
            <a:r>
              <a:rPr lang="hr-HR" altLang="sr-Latn-RS" sz="2400" b="1" dirty="0" smtClean="0">
                <a:solidFill>
                  <a:srgbClr val="FF0000"/>
                </a:solidFill>
              </a:rPr>
              <a:t>u stalnom porastu</a:t>
            </a:r>
          </a:p>
          <a:p>
            <a:pPr marL="324000" indent="-288000">
              <a:spcBef>
                <a:spcPts val="600"/>
              </a:spcBef>
              <a:buFont typeface="Calibri" panose="020F0502020204030204" pitchFamily="34" charset="0"/>
              <a:buChar char="‒"/>
            </a:pPr>
            <a:r>
              <a:rPr lang="hr-HR" altLang="sr-Latn-RS" sz="2400" b="1" dirty="0" smtClean="0">
                <a:solidFill>
                  <a:srgbClr val="FF0000"/>
                </a:solidFill>
              </a:rPr>
              <a:t>nalazišta plina </a:t>
            </a:r>
            <a:r>
              <a:rPr lang="hr-HR" altLang="sr-Latn-RS" sz="2400" dirty="0" smtClean="0"/>
              <a:t>– Podravina (</a:t>
            </a:r>
            <a:r>
              <a:rPr lang="hr-HR" altLang="sr-Latn-RS" sz="2400" dirty="0" err="1" smtClean="0"/>
              <a:t>Molve</a:t>
            </a:r>
            <a:r>
              <a:rPr lang="hr-HR" altLang="sr-Latn-RS" sz="2400" dirty="0" smtClean="0"/>
              <a:t>) i sjeverni Jadran</a:t>
            </a:r>
          </a:p>
          <a:p>
            <a:pPr marL="324000" indent="-288000">
              <a:spcBef>
                <a:spcPts val="600"/>
              </a:spcBef>
              <a:buFont typeface="Calibri" panose="020F0502020204030204" pitchFamily="34" charset="0"/>
              <a:buChar char="‒"/>
            </a:pPr>
            <a:r>
              <a:rPr lang="hr-HR" altLang="sr-Latn-RS" sz="2400" b="1" dirty="0" smtClean="0"/>
              <a:t>30%</a:t>
            </a:r>
            <a:r>
              <a:rPr lang="hr-HR" altLang="sr-Latn-RS" sz="2400" dirty="0" smtClean="0"/>
              <a:t> plina uvozimo (uglavnom iz Rusije)</a:t>
            </a:r>
          </a:p>
        </p:txBody>
      </p:sp>
      <p:sp>
        <p:nvSpPr>
          <p:cNvPr id="8194" name="Naslov 1"/>
          <p:cNvSpPr>
            <a:spLocks noGrp="1"/>
          </p:cNvSpPr>
          <p:nvPr>
            <p:ph type="title" idx="4294967295"/>
          </p:nvPr>
        </p:nvSpPr>
        <p:spPr>
          <a:xfrm>
            <a:off x="80838" y="30163"/>
            <a:ext cx="8858250" cy="574675"/>
          </a:xfrm>
        </p:spPr>
        <p:txBody>
          <a:bodyPr>
            <a:noAutofit/>
          </a:bodyPr>
          <a:lstStyle/>
          <a:p>
            <a:r>
              <a:rPr lang="hr-HR" altLang="sr-Latn-RS" sz="3600" dirty="0" smtClean="0"/>
              <a:t>Rude i energetika</a:t>
            </a:r>
          </a:p>
        </p:txBody>
      </p:sp>
      <p:pic>
        <p:nvPicPr>
          <p:cNvPr id="15" name="Rezervirano mjesto sadržaja 4"/>
          <p:cNvPicPr>
            <a:picLocks noChangeAspect="1"/>
          </p:cNvPicPr>
          <p:nvPr/>
        </p:nvPicPr>
        <p:blipFill rotWithShape="1">
          <a:blip r:embed="rId5" cstate="email">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a:ext>
            </a:extLst>
          </a:blip>
          <a:srcRect/>
          <a:stretch/>
        </p:blipFill>
        <p:spPr>
          <a:xfrm>
            <a:off x="0" y="1062382"/>
            <a:ext cx="2592512" cy="3698946"/>
          </a:xfrm>
          <a:prstGeom prst="rect">
            <a:avLst/>
          </a:prstGeom>
        </p:spPr>
      </p:pic>
      <p:sp>
        <p:nvSpPr>
          <p:cNvPr id="12" name="Oval 11"/>
          <p:cNvSpPr/>
          <p:nvPr/>
        </p:nvSpPr>
        <p:spPr>
          <a:xfrm rot="1763365">
            <a:off x="6037228" y="582187"/>
            <a:ext cx="1185506" cy="80769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solidFill>
                <a:prstClr val="white"/>
              </a:solidFill>
            </a:endParaRPr>
          </a:p>
        </p:txBody>
      </p:sp>
      <p:sp>
        <p:nvSpPr>
          <p:cNvPr id="19" name="Oval 18"/>
          <p:cNvSpPr/>
          <p:nvPr/>
        </p:nvSpPr>
        <p:spPr>
          <a:xfrm rot="1224278">
            <a:off x="5891448" y="1435100"/>
            <a:ext cx="1044116" cy="7112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solidFill>
                <a:prstClr val="white"/>
              </a:solidFill>
            </a:endParaRPr>
          </a:p>
        </p:txBody>
      </p:sp>
      <p:sp>
        <p:nvSpPr>
          <p:cNvPr id="20" name="Oval 19"/>
          <p:cNvSpPr/>
          <p:nvPr/>
        </p:nvSpPr>
        <p:spPr>
          <a:xfrm rot="1763365">
            <a:off x="7456444" y="1234923"/>
            <a:ext cx="634097" cy="80769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solidFill>
                <a:prstClr val="white"/>
              </a:solidFill>
            </a:endParaRPr>
          </a:p>
        </p:txBody>
      </p:sp>
      <p:sp>
        <p:nvSpPr>
          <p:cNvPr id="21" name="Oval 20"/>
          <p:cNvSpPr/>
          <p:nvPr/>
        </p:nvSpPr>
        <p:spPr>
          <a:xfrm rot="5054438">
            <a:off x="8498438" y="2116826"/>
            <a:ext cx="494359" cy="56232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solidFill>
                <a:prstClr val="white"/>
              </a:solidFill>
            </a:endParaRPr>
          </a:p>
        </p:txBody>
      </p:sp>
      <p:sp>
        <p:nvSpPr>
          <p:cNvPr id="22" name="Oval 21"/>
          <p:cNvSpPr/>
          <p:nvPr/>
        </p:nvSpPr>
        <p:spPr>
          <a:xfrm rot="5054438">
            <a:off x="2541134" y="2848259"/>
            <a:ext cx="494359" cy="56232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solidFill>
                <a:prstClr val="white"/>
              </a:solidFill>
            </a:endParaRPr>
          </a:p>
        </p:txBody>
      </p:sp>
      <p:sp>
        <p:nvSpPr>
          <p:cNvPr id="23" name="Oval 22"/>
          <p:cNvSpPr/>
          <p:nvPr/>
        </p:nvSpPr>
        <p:spPr>
          <a:xfrm rot="7584051">
            <a:off x="3849978" y="4218686"/>
            <a:ext cx="494359" cy="56232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solidFill>
                <a:prstClr val="white"/>
              </a:solidFill>
            </a:endParaRPr>
          </a:p>
        </p:txBody>
      </p:sp>
      <p:cxnSp>
        <p:nvCxnSpPr>
          <p:cNvPr id="16" name="Straight Connector 15"/>
          <p:cNvCxnSpPr/>
          <p:nvPr/>
        </p:nvCxnSpPr>
        <p:spPr>
          <a:xfrm>
            <a:off x="179512" y="574080"/>
            <a:ext cx="504056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3784600" y="190500"/>
            <a:ext cx="5676900" cy="2197142"/>
            <a:chOff x="3784600" y="190500"/>
            <a:chExt cx="5676900" cy="2197142"/>
          </a:xfrm>
        </p:grpSpPr>
        <p:sp>
          <p:nvSpPr>
            <p:cNvPr id="24" name="Freeform 23"/>
            <p:cNvSpPr/>
            <p:nvPr/>
          </p:nvSpPr>
          <p:spPr>
            <a:xfrm>
              <a:off x="3784600" y="444500"/>
              <a:ext cx="2997200" cy="1752600"/>
            </a:xfrm>
            <a:custGeom>
              <a:avLst/>
              <a:gdLst>
                <a:gd name="connsiteX0" fmla="*/ 0 w 2997200"/>
                <a:gd name="connsiteY0" fmla="*/ 1752600 h 1752600"/>
                <a:gd name="connsiteX1" fmla="*/ 241300 w 2997200"/>
                <a:gd name="connsiteY1" fmla="*/ 1562100 h 1752600"/>
                <a:gd name="connsiteX2" fmla="*/ 635000 w 2997200"/>
                <a:gd name="connsiteY2" fmla="*/ 1574800 h 1752600"/>
                <a:gd name="connsiteX3" fmla="*/ 914400 w 2997200"/>
                <a:gd name="connsiteY3" fmla="*/ 1600200 h 1752600"/>
                <a:gd name="connsiteX4" fmla="*/ 1181100 w 2997200"/>
                <a:gd name="connsiteY4" fmla="*/ 1397000 h 1752600"/>
                <a:gd name="connsiteX5" fmla="*/ 1866900 w 2997200"/>
                <a:gd name="connsiteY5" fmla="*/ 1371600 h 1752600"/>
                <a:gd name="connsiteX6" fmla="*/ 2095500 w 2997200"/>
                <a:gd name="connsiteY6" fmla="*/ 1371600 h 1752600"/>
                <a:gd name="connsiteX7" fmla="*/ 2425700 w 2997200"/>
                <a:gd name="connsiteY7" fmla="*/ 609600 h 1752600"/>
                <a:gd name="connsiteX8" fmla="*/ 2540000 w 2997200"/>
                <a:gd name="connsiteY8" fmla="*/ 381000 h 1752600"/>
                <a:gd name="connsiteX9" fmla="*/ 2997200 w 2997200"/>
                <a:gd name="connsiteY9" fmla="*/ 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97200" h="1752600">
                  <a:moveTo>
                    <a:pt x="0" y="1752600"/>
                  </a:moveTo>
                  <a:cubicBezTo>
                    <a:pt x="67733" y="1672166"/>
                    <a:pt x="135467" y="1591733"/>
                    <a:pt x="241300" y="1562100"/>
                  </a:cubicBezTo>
                  <a:cubicBezTo>
                    <a:pt x="347133" y="1532467"/>
                    <a:pt x="522817" y="1568450"/>
                    <a:pt x="635000" y="1574800"/>
                  </a:cubicBezTo>
                  <a:cubicBezTo>
                    <a:pt x="747183" y="1581150"/>
                    <a:pt x="823383" y="1629833"/>
                    <a:pt x="914400" y="1600200"/>
                  </a:cubicBezTo>
                  <a:cubicBezTo>
                    <a:pt x="1005417" y="1570567"/>
                    <a:pt x="1022350" y="1435100"/>
                    <a:pt x="1181100" y="1397000"/>
                  </a:cubicBezTo>
                  <a:cubicBezTo>
                    <a:pt x="1339850" y="1358900"/>
                    <a:pt x="1714500" y="1375833"/>
                    <a:pt x="1866900" y="1371600"/>
                  </a:cubicBezTo>
                  <a:cubicBezTo>
                    <a:pt x="2019300" y="1367367"/>
                    <a:pt x="2002367" y="1498600"/>
                    <a:pt x="2095500" y="1371600"/>
                  </a:cubicBezTo>
                  <a:cubicBezTo>
                    <a:pt x="2188633" y="1244600"/>
                    <a:pt x="2351617" y="774700"/>
                    <a:pt x="2425700" y="609600"/>
                  </a:cubicBezTo>
                  <a:cubicBezTo>
                    <a:pt x="2499783" y="444500"/>
                    <a:pt x="2444750" y="482600"/>
                    <a:pt x="2540000" y="381000"/>
                  </a:cubicBezTo>
                  <a:cubicBezTo>
                    <a:pt x="2635250" y="279400"/>
                    <a:pt x="2916767" y="61383"/>
                    <a:pt x="2997200" y="0"/>
                  </a:cubicBezTo>
                </a:path>
              </a:pathLst>
            </a:custGeom>
            <a:noFill/>
            <a:ln w="76200">
              <a:solidFill>
                <a:srgbClr val="0037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solidFill>
                  <a:srgbClr val="FF0000"/>
                </a:solidFill>
              </a:endParaRPr>
            </a:p>
          </p:txBody>
        </p:sp>
        <p:sp>
          <p:nvSpPr>
            <p:cNvPr id="25" name="Freeform 24"/>
            <p:cNvSpPr/>
            <p:nvPr/>
          </p:nvSpPr>
          <p:spPr>
            <a:xfrm>
              <a:off x="5854700" y="1866900"/>
              <a:ext cx="3606800" cy="520742"/>
            </a:xfrm>
            <a:custGeom>
              <a:avLst/>
              <a:gdLst>
                <a:gd name="connsiteX0" fmla="*/ 0 w 3606800"/>
                <a:gd name="connsiteY0" fmla="*/ 0 h 520742"/>
                <a:gd name="connsiteX1" fmla="*/ 571500 w 3606800"/>
                <a:gd name="connsiteY1" fmla="*/ 342900 h 520742"/>
                <a:gd name="connsiteX2" fmla="*/ 736600 w 3606800"/>
                <a:gd name="connsiteY2" fmla="*/ 368300 h 520742"/>
                <a:gd name="connsiteX3" fmla="*/ 1079500 w 3606800"/>
                <a:gd name="connsiteY3" fmla="*/ 419100 h 520742"/>
                <a:gd name="connsiteX4" fmla="*/ 1905000 w 3606800"/>
                <a:gd name="connsiteY4" fmla="*/ 520700 h 520742"/>
                <a:gd name="connsiteX5" fmla="*/ 2616200 w 3606800"/>
                <a:gd name="connsiteY5" fmla="*/ 406400 h 520742"/>
                <a:gd name="connsiteX6" fmla="*/ 3009900 w 3606800"/>
                <a:gd name="connsiteY6" fmla="*/ 355600 h 520742"/>
                <a:gd name="connsiteX7" fmla="*/ 3606800 w 3606800"/>
                <a:gd name="connsiteY7" fmla="*/ 190500 h 520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6800" h="520742">
                  <a:moveTo>
                    <a:pt x="0" y="0"/>
                  </a:moveTo>
                  <a:cubicBezTo>
                    <a:pt x="224366" y="140758"/>
                    <a:pt x="448733" y="281517"/>
                    <a:pt x="571500" y="342900"/>
                  </a:cubicBezTo>
                  <a:cubicBezTo>
                    <a:pt x="694267" y="404283"/>
                    <a:pt x="736600" y="368300"/>
                    <a:pt x="736600" y="368300"/>
                  </a:cubicBezTo>
                  <a:lnTo>
                    <a:pt x="1079500" y="419100"/>
                  </a:lnTo>
                  <a:cubicBezTo>
                    <a:pt x="1274233" y="444500"/>
                    <a:pt x="1648883" y="522817"/>
                    <a:pt x="1905000" y="520700"/>
                  </a:cubicBezTo>
                  <a:cubicBezTo>
                    <a:pt x="2161117" y="518583"/>
                    <a:pt x="2432050" y="433917"/>
                    <a:pt x="2616200" y="406400"/>
                  </a:cubicBezTo>
                  <a:cubicBezTo>
                    <a:pt x="2800350" y="378883"/>
                    <a:pt x="2844800" y="391583"/>
                    <a:pt x="3009900" y="355600"/>
                  </a:cubicBezTo>
                  <a:cubicBezTo>
                    <a:pt x="3175000" y="319617"/>
                    <a:pt x="3390900" y="255058"/>
                    <a:pt x="3606800" y="190500"/>
                  </a:cubicBezTo>
                </a:path>
              </a:pathLst>
            </a:custGeom>
            <a:noFill/>
            <a:ln w="76200">
              <a:solidFill>
                <a:srgbClr val="0037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solidFill>
                  <a:prstClr val="white"/>
                </a:solidFill>
              </a:endParaRPr>
            </a:p>
          </p:txBody>
        </p:sp>
        <p:sp>
          <p:nvSpPr>
            <p:cNvPr id="26" name="Freeform 25"/>
            <p:cNvSpPr/>
            <p:nvPr/>
          </p:nvSpPr>
          <p:spPr>
            <a:xfrm>
              <a:off x="6261100" y="190500"/>
              <a:ext cx="139700" cy="520700"/>
            </a:xfrm>
            <a:custGeom>
              <a:avLst/>
              <a:gdLst>
                <a:gd name="connsiteX0" fmla="*/ 139700 w 139700"/>
                <a:gd name="connsiteY0" fmla="*/ 520700 h 520700"/>
                <a:gd name="connsiteX1" fmla="*/ 0 w 139700"/>
                <a:gd name="connsiteY1" fmla="*/ 0 h 520700"/>
              </a:gdLst>
              <a:ahLst/>
              <a:cxnLst>
                <a:cxn ang="0">
                  <a:pos x="connsiteX0" y="connsiteY0"/>
                </a:cxn>
                <a:cxn ang="0">
                  <a:pos x="connsiteX1" y="connsiteY1"/>
                </a:cxn>
              </a:cxnLst>
              <a:rect l="l" t="t" r="r" b="b"/>
              <a:pathLst>
                <a:path w="139700" h="520700">
                  <a:moveTo>
                    <a:pt x="139700" y="520700"/>
                  </a:moveTo>
                  <a:lnTo>
                    <a:pt x="0" y="0"/>
                  </a:lnTo>
                </a:path>
              </a:pathLst>
            </a:custGeom>
            <a:noFill/>
            <a:ln w="76200">
              <a:solidFill>
                <a:srgbClr val="0037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solidFill>
                  <a:prstClr val="white"/>
                </a:solidFill>
              </a:endParaRPr>
            </a:p>
          </p:txBody>
        </p:sp>
      </p:grpSp>
      <p:grpSp>
        <p:nvGrpSpPr>
          <p:cNvPr id="33" name="Group 32"/>
          <p:cNvGrpSpPr/>
          <p:nvPr/>
        </p:nvGrpSpPr>
        <p:grpSpPr>
          <a:xfrm>
            <a:off x="6804248" y="3028206"/>
            <a:ext cx="1941301" cy="688826"/>
            <a:chOff x="6804248" y="3028206"/>
            <a:chExt cx="1941301" cy="688826"/>
          </a:xfrm>
        </p:grpSpPr>
        <p:grpSp>
          <p:nvGrpSpPr>
            <p:cNvPr id="31" name="Group 30"/>
            <p:cNvGrpSpPr/>
            <p:nvPr/>
          </p:nvGrpSpPr>
          <p:grpSpPr>
            <a:xfrm>
              <a:off x="6991522" y="3028206"/>
              <a:ext cx="1417725" cy="379094"/>
              <a:chOff x="6991522" y="3028206"/>
              <a:chExt cx="1417725" cy="379094"/>
            </a:xfrm>
          </p:grpSpPr>
          <p:sp>
            <p:nvSpPr>
              <p:cNvPr id="28" name="Rectangle 27"/>
              <p:cNvSpPr/>
              <p:nvPr/>
            </p:nvSpPr>
            <p:spPr>
              <a:xfrm>
                <a:off x="7045672" y="3080680"/>
                <a:ext cx="576064" cy="274146"/>
              </a:xfrm>
              <a:prstGeom prst="rect">
                <a:avLst/>
              </a:prstGeom>
              <a:solidFill>
                <a:srgbClr val="0037DB"/>
              </a:solidFill>
              <a:ln>
                <a:solidFill>
                  <a:srgbClr val="0037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solidFill>
                    <a:prstClr val="white"/>
                  </a:solidFill>
                </a:endParaRPr>
              </a:p>
            </p:txBody>
          </p:sp>
          <p:sp>
            <p:nvSpPr>
              <p:cNvPr id="29" name="TextBox 28"/>
              <p:cNvSpPr txBox="1"/>
              <p:nvPr/>
            </p:nvSpPr>
            <p:spPr>
              <a:xfrm>
                <a:off x="7615696" y="3033087"/>
                <a:ext cx="793551" cy="369332"/>
              </a:xfrm>
              <a:prstGeom prst="rect">
                <a:avLst/>
              </a:prstGeom>
              <a:noFill/>
            </p:spPr>
            <p:txBody>
              <a:bodyPr wrap="none" rtlCol="0">
                <a:spAutoFit/>
              </a:bodyPr>
              <a:lstStyle/>
              <a:p>
                <a:r>
                  <a:rPr lang="hr-HR" b="1" dirty="0" smtClean="0">
                    <a:solidFill>
                      <a:prstClr val="black"/>
                    </a:solidFill>
                  </a:rPr>
                  <a:t>JANAF</a:t>
                </a:r>
                <a:endParaRPr lang="hr-HR" b="1" dirty="0">
                  <a:solidFill>
                    <a:prstClr val="black"/>
                  </a:solidFill>
                </a:endParaRPr>
              </a:p>
            </p:txBody>
          </p:sp>
          <p:sp>
            <p:nvSpPr>
              <p:cNvPr id="30" name="Rectangle 29"/>
              <p:cNvSpPr/>
              <p:nvPr/>
            </p:nvSpPr>
            <p:spPr>
              <a:xfrm>
                <a:off x="6991522" y="3028206"/>
                <a:ext cx="1406291" cy="379094"/>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solidFill>
                    <a:prstClr val="white"/>
                  </a:solidFill>
                </a:endParaRPr>
              </a:p>
            </p:txBody>
          </p:sp>
        </p:grpSp>
        <p:sp>
          <p:nvSpPr>
            <p:cNvPr id="32" name="TextBox 31"/>
            <p:cNvSpPr txBox="1"/>
            <p:nvPr/>
          </p:nvSpPr>
          <p:spPr>
            <a:xfrm>
              <a:off x="6804248" y="3347700"/>
              <a:ext cx="1941301" cy="369332"/>
            </a:xfrm>
            <a:prstGeom prst="rect">
              <a:avLst/>
            </a:prstGeom>
            <a:noFill/>
          </p:spPr>
          <p:txBody>
            <a:bodyPr wrap="none" rtlCol="0">
              <a:spAutoFit/>
            </a:bodyPr>
            <a:lstStyle/>
            <a:p>
              <a:r>
                <a:rPr lang="hr-HR" dirty="0" smtClean="0">
                  <a:solidFill>
                    <a:prstClr val="black"/>
                  </a:solidFill>
                </a:rPr>
                <a:t>Jadranski naftovod</a:t>
              </a:r>
              <a:endParaRPr lang="hr-HR" dirty="0">
                <a:solidFill>
                  <a:prstClr val="black"/>
                </a:solidFill>
              </a:endParaRPr>
            </a:p>
          </p:txBody>
        </p:sp>
      </p:grpSp>
      <p:sp>
        <p:nvSpPr>
          <p:cNvPr id="34" name="TextBox 33"/>
          <p:cNvSpPr txBox="1"/>
          <p:nvPr/>
        </p:nvSpPr>
        <p:spPr>
          <a:xfrm>
            <a:off x="2962675" y="2259297"/>
            <a:ext cx="748936" cy="275144"/>
          </a:xfrm>
          <a:prstGeom prst="roundRect">
            <a:avLst/>
          </a:prstGeom>
          <a:solidFill>
            <a:schemeClr val="bg1"/>
          </a:solidFill>
        </p:spPr>
        <p:txBody>
          <a:bodyPr wrap="none" lIns="36000" tIns="36000" rIns="36000" bIns="36000" rtlCol="0" anchor="ctr">
            <a:spAutoFit/>
          </a:bodyPr>
          <a:lstStyle/>
          <a:p>
            <a:pPr algn="ctr"/>
            <a:r>
              <a:rPr lang="hr-HR" sz="1600" b="1" dirty="0" smtClean="0">
                <a:solidFill>
                  <a:prstClr val="black"/>
                </a:solidFill>
              </a:rPr>
              <a:t>Omišalj</a:t>
            </a:r>
            <a:endParaRPr lang="hr-HR" sz="1600" b="1" dirty="0">
              <a:solidFill>
                <a:prstClr val="black"/>
              </a:solidFill>
            </a:endParaRPr>
          </a:p>
        </p:txBody>
      </p:sp>
      <p:sp>
        <p:nvSpPr>
          <p:cNvPr id="40" name="TextBox 39"/>
          <p:cNvSpPr txBox="1"/>
          <p:nvPr/>
        </p:nvSpPr>
        <p:spPr>
          <a:xfrm>
            <a:off x="5342279" y="1942536"/>
            <a:ext cx="534602" cy="241004"/>
          </a:xfrm>
          <a:prstGeom prst="roundRect">
            <a:avLst/>
          </a:prstGeom>
          <a:solidFill>
            <a:schemeClr val="bg1"/>
          </a:solidFill>
        </p:spPr>
        <p:txBody>
          <a:bodyPr wrap="none" lIns="36000" tIns="36000" rIns="36000" bIns="36000" rtlCol="0" anchor="ctr">
            <a:spAutoFit/>
          </a:bodyPr>
          <a:lstStyle/>
          <a:p>
            <a:pPr algn="ctr"/>
            <a:r>
              <a:rPr lang="hr-HR" sz="1600" b="1" dirty="0" smtClean="0">
                <a:solidFill>
                  <a:prstClr val="black"/>
                </a:solidFill>
              </a:rPr>
              <a:t>Sisak</a:t>
            </a:r>
            <a:endParaRPr lang="hr-HR" sz="1600" b="1" dirty="0">
              <a:solidFill>
                <a:prstClr val="black"/>
              </a:solidFill>
            </a:endParaRPr>
          </a:p>
        </p:txBody>
      </p:sp>
      <p:sp>
        <p:nvSpPr>
          <p:cNvPr id="35" name="TextBox 34"/>
          <p:cNvSpPr txBox="1"/>
          <p:nvPr/>
        </p:nvSpPr>
        <p:spPr>
          <a:xfrm>
            <a:off x="6723008" y="534773"/>
            <a:ext cx="640537" cy="352853"/>
          </a:xfrm>
          <a:prstGeom prst="roundRect">
            <a:avLst/>
          </a:prstGeom>
          <a:solidFill>
            <a:schemeClr val="bg1"/>
          </a:solidFill>
        </p:spPr>
        <p:txBody>
          <a:bodyPr wrap="none" lIns="36000" tIns="36000" rIns="36000" bIns="36000" rtlCol="0" anchor="ctr">
            <a:spAutoFit/>
          </a:bodyPr>
          <a:lstStyle/>
          <a:p>
            <a:pPr algn="ctr"/>
            <a:r>
              <a:rPr lang="hr-HR" sz="1600" b="1" dirty="0" err="1" smtClean="0">
                <a:solidFill>
                  <a:prstClr val="black"/>
                </a:solidFill>
              </a:rPr>
              <a:t>Molve</a:t>
            </a:r>
            <a:endParaRPr lang="hr-HR" sz="1600" b="1" dirty="0">
              <a:solidFill>
                <a:prstClr val="black"/>
              </a:solidFill>
            </a:endParaRPr>
          </a:p>
        </p:txBody>
      </p:sp>
    </p:spTree>
    <p:extLst>
      <p:ext uri="{BB962C8B-B14F-4D97-AF65-F5344CB8AC3E}">
        <p14:creationId xmlns:p14="http://schemas.microsoft.com/office/powerpoint/2010/main" val="20733334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50"/>
                                        <p:tgtEl>
                                          <p:spTgt spid="5"/>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8195">
                                            <p:txEl>
                                              <p:pRg st="0" end="0"/>
                                            </p:txEl>
                                          </p:spTgt>
                                        </p:tgtEl>
                                        <p:attrNameLst>
                                          <p:attrName>style.visibility</p:attrName>
                                        </p:attrNameLst>
                                      </p:cBhvr>
                                      <p:to>
                                        <p:strVal val="visible"/>
                                      </p:to>
                                    </p:set>
                                    <p:animEffect transition="in" filter="fade">
                                      <p:cBhvr>
                                        <p:cTn id="11" dur="250"/>
                                        <p:tgtEl>
                                          <p:spTgt spid="8195">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8195">
                                            <p:txEl>
                                              <p:pRg st="1" end="1"/>
                                            </p:txEl>
                                          </p:spTgt>
                                        </p:tgtEl>
                                        <p:attrNameLst>
                                          <p:attrName>style.visibility</p:attrName>
                                        </p:attrNameLst>
                                      </p:cBhvr>
                                      <p:to>
                                        <p:strVal val="visible"/>
                                      </p:to>
                                    </p:set>
                                    <p:animEffect transition="in" filter="fade">
                                      <p:cBhvr>
                                        <p:cTn id="15" dur="250"/>
                                        <p:tgtEl>
                                          <p:spTgt spid="8195">
                                            <p:txEl>
                                              <p:pRg st="1" end="1"/>
                                            </p:txEl>
                                          </p:spTgt>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8195">
                                            <p:txEl>
                                              <p:pRg st="2" end="2"/>
                                            </p:txEl>
                                          </p:spTgt>
                                        </p:tgtEl>
                                        <p:attrNameLst>
                                          <p:attrName>style.visibility</p:attrName>
                                        </p:attrNameLst>
                                      </p:cBhvr>
                                      <p:to>
                                        <p:strVal val="visible"/>
                                      </p:to>
                                    </p:set>
                                    <p:animEffect transition="in" filter="fade">
                                      <p:cBhvr>
                                        <p:cTn id="19" dur="250"/>
                                        <p:tgtEl>
                                          <p:spTgt spid="8195">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250"/>
                                        <p:tgtEl>
                                          <p:spTgt spid="21"/>
                                        </p:tgtEl>
                                      </p:cBhvr>
                                    </p:animEffect>
                                  </p:childTnLst>
                                </p:cTn>
                              </p:par>
                            </p:childTnLst>
                          </p:cTn>
                        </p:par>
                        <p:par>
                          <p:cTn id="25" fill="hold">
                            <p:stCondLst>
                              <p:cond delay="250"/>
                            </p:stCondLst>
                            <p:childTnLst>
                              <p:par>
                                <p:cTn id="26" presetID="22" presetClass="entr" presetSubtype="8"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left)">
                                      <p:cBhvr>
                                        <p:cTn id="28" dur="250"/>
                                        <p:tgtEl>
                                          <p:spTgt spid="20"/>
                                        </p:tgtEl>
                                      </p:cBhvr>
                                    </p:animEffect>
                                  </p:childTnLst>
                                </p:cTn>
                              </p:par>
                            </p:childTnLst>
                          </p:cTn>
                        </p:par>
                        <p:par>
                          <p:cTn id="29" fill="hold">
                            <p:stCondLst>
                              <p:cond delay="500"/>
                            </p:stCondLst>
                            <p:childTnLst>
                              <p:par>
                                <p:cTn id="30" presetID="22" presetClass="entr" presetSubtype="8"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250"/>
                                        <p:tgtEl>
                                          <p:spTgt spid="12"/>
                                        </p:tgtEl>
                                      </p:cBhvr>
                                    </p:animEffect>
                                  </p:childTnLst>
                                </p:cTn>
                              </p:par>
                            </p:childTnLst>
                          </p:cTn>
                        </p:par>
                        <p:par>
                          <p:cTn id="33" fill="hold">
                            <p:stCondLst>
                              <p:cond delay="750"/>
                            </p:stCondLst>
                            <p:childTnLst>
                              <p:par>
                                <p:cTn id="34" presetID="22" presetClass="entr" presetSubtype="8" fill="hold" grpId="0"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left)">
                                      <p:cBhvr>
                                        <p:cTn id="36" dur="250"/>
                                        <p:tgtEl>
                                          <p:spTgt spid="19"/>
                                        </p:tgtEl>
                                      </p:cBhvr>
                                    </p:animEffect>
                                  </p:childTnLst>
                                </p:cTn>
                              </p:par>
                            </p:childTnLst>
                          </p:cTn>
                        </p:par>
                        <p:par>
                          <p:cTn id="37" fill="hold">
                            <p:stCondLst>
                              <p:cond delay="1000"/>
                            </p:stCondLst>
                            <p:childTnLst>
                              <p:par>
                                <p:cTn id="38" presetID="22" presetClass="entr" presetSubtype="8" fill="hold" grpId="0" nodeType="after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wipe(left)">
                                      <p:cBhvr>
                                        <p:cTn id="40" dur="250"/>
                                        <p:tgtEl>
                                          <p:spTgt spid="22"/>
                                        </p:tgtEl>
                                      </p:cBhvr>
                                    </p:animEffect>
                                  </p:childTnLst>
                                </p:cTn>
                              </p:par>
                            </p:childTnLst>
                          </p:cTn>
                        </p:par>
                        <p:par>
                          <p:cTn id="41" fill="hold">
                            <p:stCondLst>
                              <p:cond delay="1250"/>
                            </p:stCondLst>
                            <p:childTnLst>
                              <p:par>
                                <p:cTn id="42" presetID="22" presetClass="entr" presetSubtype="8" fill="hold" grpId="0" nodeType="after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wipe(left)">
                                      <p:cBhvr>
                                        <p:cTn id="44" dur="250"/>
                                        <p:tgtEl>
                                          <p:spTgt spid="23"/>
                                        </p:tgtEl>
                                      </p:cBhvr>
                                    </p:animEffect>
                                  </p:childTnLst>
                                </p:cTn>
                              </p:par>
                            </p:childTnLst>
                          </p:cTn>
                        </p:par>
                        <p:par>
                          <p:cTn id="45" fill="hold">
                            <p:stCondLst>
                              <p:cond delay="1500"/>
                            </p:stCondLst>
                            <p:childTnLst>
                              <p:par>
                                <p:cTn id="46" presetID="10" presetClass="entr" presetSubtype="0" fill="hold" grpId="0" nodeType="after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500"/>
                                        <p:tgtEl>
                                          <p:spTgt spid="35"/>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wipe(left)">
                                      <p:cBhvr>
                                        <p:cTn id="53" dur="750"/>
                                        <p:tgtEl>
                                          <p:spTgt spid="27"/>
                                        </p:tgtEl>
                                      </p:cBhvr>
                                    </p:animEffect>
                                  </p:childTnLst>
                                </p:cTn>
                              </p:par>
                            </p:childTnLst>
                          </p:cTn>
                        </p:par>
                        <p:par>
                          <p:cTn id="54" fill="hold">
                            <p:stCondLst>
                              <p:cond delay="750"/>
                            </p:stCondLst>
                            <p:childTnLst>
                              <p:par>
                                <p:cTn id="55" presetID="10" presetClass="entr" presetSubtype="0" fill="hold" nodeType="after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250"/>
                                        <p:tgtEl>
                                          <p:spTgt spid="33"/>
                                        </p:tgtEl>
                                      </p:cBhvr>
                                    </p:animEffect>
                                  </p:childTnLst>
                                </p:cTn>
                              </p:par>
                            </p:childTnLst>
                          </p:cTn>
                        </p:par>
                        <p:par>
                          <p:cTn id="58" fill="hold">
                            <p:stCondLst>
                              <p:cond delay="1000"/>
                            </p:stCondLst>
                            <p:childTnLst>
                              <p:par>
                                <p:cTn id="59" presetID="10" presetClass="entr" presetSubtype="0" fill="hold" grpId="0" nodeType="after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fade">
                                      <p:cBhvr>
                                        <p:cTn id="61" dur="500"/>
                                        <p:tgtEl>
                                          <p:spTgt spid="34"/>
                                        </p:tgtEl>
                                      </p:cBhvr>
                                    </p:animEffect>
                                  </p:childTnLst>
                                </p:cTn>
                              </p:par>
                            </p:childTnLst>
                          </p:cTn>
                        </p:par>
                        <p:par>
                          <p:cTn id="62" fill="hold">
                            <p:stCondLst>
                              <p:cond delay="1500"/>
                            </p:stCondLst>
                            <p:childTnLst>
                              <p:par>
                                <p:cTn id="63" presetID="10" presetClass="entr" presetSubtype="0" fill="hold" grpId="0" nodeType="after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fade">
                                      <p:cBhvr>
                                        <p:cTn id="6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195" grpId="0" build="p"/>
      <p:bldP spid="12" grpId="0" animBg="1"/>
      <p:bldP spid="19" grpId="0" animBg="1"/>
      <p:bldP spid="20" grpId="0" animBg="1"/>
      <p:bldP spid="21" grpId="0" animBg="1"/>
      <p:bldP spid="22" grpId="0" animBg="1"/>
      <p:bldP spid="23" grpId="0" animBg="1"/>
      <p:bldP spid="34" grpId="0" animBg="1"/>
      <p:bldP spid="40" grpId="0" animBg="1"/>
      <p:bldP spid="3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zervirano mjesto teksta 3"/>
          <p:cNvSpPr>
            <a:spLocks noGrp="1"/>
          </p:cNvSpPr>
          <p:nvPr>
            <p:ph idx="1"/>
          </p:nvPr>
        </p:nvSpPr>
        <p:spPr>
          <a:xfrm>
            <a:off x="-36512" y="548680"/>
            <a:ext cx="9121752" cy="3312368"/>
          </a:xfrm>
          <a:ln>
            <a:noFill/>
          </a:ln>
        </p:spPr>
        <p:txBody>
          <a:bodyPr>
            <a:noAutofit/>
          </a:bodyPr>
          <a:lstStyle/>
          <a:p>
            <a:pPr marL="324000" indent="-288000">
              <a:spcBef>
                <a:spcPts val="600"/>
              </a:spcBef>
              <a:buFont typeface="Calibri" panose="020F0502020204030204" pitchFamily="34" charset="0"/>
              <a:buChar char="‒"/>
            </a:pPr>
            <a:r>
              <a:rPr lang="hr-HR" altLang="sr-Latn-RS" sz="2400" dirty="0" smtClean="0"/>
              <a:t>naš energetski sustav uključuje </a:t>
            </a:r>
            <a:r>
              <a:rPr lang="hr-HR" altLang="sr-Latn-RS" sz="2400" b="1" dirty="0" smtClean="0">
                <a:solidFill>
                  <a:srgbClr val="FF0000"/>
                </a:solidFill>
              </a:rPr>
              <a:t>26 hidroelektrana</a:t>
            </a:r>
            <a:r>
              <a:rPr lang="hr-HR" altLang="sr-Latn-RS" sz="2400" dirty="0" smtClean="0"/>
              <a:t> i </a:t>
            </a:r>
            <a:r>
              <a:rPr lang="hr-HR" altLang="sr-Latn-RS" sz="2400" b="1" dirty="0" smtClean="0">
                <a:solidFill>
                  <a:srgbClr val="FF0000"/>
                </a:solidFill>
              </a:rPr>
              <a:t>7 termoelektrana</a:t>
            </a:r>
          </a:p>
          <a:p>
            <a:pPr marL="324000" indent="-288000">
              <a:spcBef>
                <a:spcPts val="600"/>
              </a:spcBef>
              <a:buFont typeface="Calibri" panose="020F0502020204030204" pitchFamily="34" charset="0"/>
              <a:buChar char="‒"/>
            </a:pPr>
            <a:r>
              <a:rPr lang="hr-HR" altLang="sr-Latn-RS" sz="2400" b="1" dirty="0" smtClean="0">
                <a:solidFill>
                  <a:srgbClr val="FF0000"/>
                </a:solidFill>
              </a:rPr>
              <a:t>nuklearna elektrana </a:t>
            </a:r>
            <a:r>
              <a:rPr lang="hr-HR" altLang="sr-Latn-RS" sz="2400" dirty="0" smtClean="0"/>
              <a:t>Krško izgrađena u suradnji sa Slovenijom</a:t>
            </a:r>
          </a:p>
          <a:p>
            <a:pPr marL="324000" indent="-288000">
              <a:spcBef>
                <a:spcPts val="600"/>
              </a:spcBef>
              <a:buFont typeface="Calibri" panose="020F0502020204030204" pitchFamily="34" charset="0"/>
              <a:buChar char="‒"/>
            </a:pPr>
            <a:r>
              <a:rPr lang="hr-HR" altLang="sr-Latn-RS" sz="2400" b="1" dirty="0" smtClean="0">
                <a:solidFill>
                  <a:srgbClr val="FF0000"/>
                </a:solidFill>
              </a:rPr>
              <a:t>većinu električne energije dobivamo iz hidroelektrana </a:t>
            </a:r>
            <a:r>
              <a:rPr lang="hr-HR" altLang="sr-Latn-RS" sz="2400" dirty="0" smtClean="0"/>
              <a:t>– 30 do 50% naših potreba</a:t>
            </a:r>
          </a:p>
          <a:p>
            <a:pPr marL="324000" indent="-288000">
              <a:spcBef>
                <a:spcPts val="600"/>
              </a:spcBef>
              <a:buFont typeface="Calibri" panose="020F0502020204030204" pitchFamily="34" charset="0"/>
              <a:buChar char="‒"/>
            </a:pPr>
            <a:r>
              <a:rPr lang="hr-HR" altLang="sr-Latn-RS" sz="2400" b="1" dirty="0">
                <a:solidFill>
                  <a:srgbClr val="FF0000"/>
                </a:solidFill>
              </a:rPr>
              <a:t>termoelektrane</a:t>
            </a:r>
            <a:r>
              <a:rPr lang="hr-HR" altLang="sr-Latn-RS" sz="2400" dirty="0"/>
              <a:t> su uglavnom izgrađene uz veće gradove – Zagreb, Rijeka, Sisak, Osijek, Plomin I i II</a:t>
            </a:r>
          </a:p>
          <a:p>
            <a:pPr marL="324000" indent="-288000">
              <a:spcBef>
                <a:spcPts val="600"/>
              </a:spcBef>
              <a:buFont typeface="Calibri" panose="020F0502020204030204" pitchFamily="34" charset="0"/>
              <a:buChar char="‒"/>
            </a:pPr>
            <a:r>
              <a:rPr lang="hr-HR" altLang="sr-Latn-RS" sz="2400" dirty="0"/>
              <a:t> </a:t>
            </a:r>
            <a:r>
              <a:rPr lang="hr-HR" altLang="sr-Latn-RS" sz="2400" b="1" dirty="0">
                <a:solidFill>
                  <a:srgbClr val="FF0000"/>
                </a:solidFill>
              </a:rPr>
              <a:t>hidroelektrane</a:t>
            </a:r>
            <a:r>
              <a:rPr lang="hr-HR" altLang="sr-Latn-RS" sz="2400" dirty="0"/>
              <a:t> na Cetini, Lici, Gackoj i Dravi</a:t>
            </a:r>
          </a:p>
          <a:p>
            <a:pPr marL="724050" lvl="1" indent="-288000">
              <a:spcBef>
                <a:spcPts val="0"/>
              </a:spcBef>
              <a:buFont typeface="Calibri" pitchFamily="34" charset="0"/>
              <a:buChar char="‒"/>
            </a:pPr>
            <a:r>
              <a:rPr lang="hr-HR" altLang="sr-Latn-RS" sz="2100" dirty="0"/>
              <a:t>termoelektrane koriste loživo ulje, plin ili </a:t>
            </a:r>
            <a:r>
              <a:rPr lang="hr-HR" altLang="sr-Latn-RS" sz="2100" dirty="0" smtClean="0"/>
              <a:t>ugljen</a:t>
            </a:r>
          </a:p>
        </p:txBody>
      </p:sp>
      <p:sp>
        <p:nvSpPr>
          <p:cNvPr id="8194" name="Naslov 1"/>
          <p:cNvSpPr>
            <a:spLocks noGrp="1"/>
          </p:cNvSpPr>
          <p:nvPr>
            <p:ph type="title"/>
          </p:nvPr>
        </p:nvSpPr>
        <p:spPr/>
        <p:txBody>
          <a:bodyPr/>
          <a:lstStyle/>
          <a:p>
            <a:r>
              <a:rPr lang="hr-HR" altLang="sr-Latn-RS" sz="3200" dirty="0" smtClean="0"/>
              <a:t>Energetski sustav</a:t>
            </a:r>
          </a:p>
        </p:txBody>
      </p:sp>
      <p:grpSp>
        <p:nvGrpSpPr>
          <p:cNvPr id="3" name="Group 2"/>
          <p:cNvGrpSpPr/>
          <p:nvPr/>
        </p:nvGrpSpPr>
        <p:grpSpPr>
          <a:xfrm>
            <a:off x="6047785" y="2780928"/>
            <a:ext cx="2995533" cy="4032448"/>
            <a:chOff x="5878512" y="2409180"/>
            <a:chExt cx="3302000" cy="4445000"/>
          </a:xfrm>
        </p:grpSpPr>
        <p:pic>
          <p:nvPicPr>
            <p:cNvPr id="2050"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5878512" y="2409180"/>
              <a:ext cx="3302000" cy="444500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rot="16200000">
              <a:off x="6108897" y="3694219"/>
              <a:ext cx="2112982" cy="407118"/>
            </a:xfrm>
            <a:prstGeom prst="rect">
              <a:avLst/>
            </a:prstGeom>
            <a:noFill/>
          </p:spPr>
          <p:txBody>
            <a:bodyPr wrap="none" rtlCol="0">
              <a:spAutoFit/>
            </a:bodyPr>
            <a:lstStyle/>
            <a:p>
              <a:r>
                <a:rPr lang="hr-HR" b="1" dirty="0" smtClean="0">
                  <a:solidFill>
                    <a:prstClr val="white"/>
                  </a:solidFill>
                  <a:effectLst>
                    <a:outerShdw blurRad="38100" dist="38100" dir="2700000" algn="tl">
                      <a:srgbClr val="000000">
                        <a:alpha val="43137"/>
                      </a:srgbClr>
                    </a:outerShdw>
                  </a:effectLst>
                </a:rPr>
                <a:t>HIDROELEKTRANE</a:t>
              </a:r>
              <a:endParaRPr lang="hr-HR" b="1" dirty="0">
                <a:solidFill>
                  <a:prstClr val="white"/>
                </a:solidFill>
                <a:effectLst>
                  <a:outerShdw blurRad="38100" dist="38100" dir="2700000" algn="tl">
                    <a:srgbClr val="000000">
                      <a:alpha val="43137"/>
                    </a:srgbClr>
                  </a:outerShdw>
                </a:effectLst>
              </a:endParaRPr>
            </a:p>
          </p:txBody>
        </p:sp>
        <p:sp>
          <p:nvSpPr>
            <p:cNvPr id="8" name="TextBox 7"/>
            <p:cNvSpPr txBox="1"/>
            <p:nvPr/>
          </p:nvSpPr>
          <p:spPr>
            <a:xfrm rot="16200000">
              <a:off x="6670450" y="5290553"/>
              <a:ext cx="989876" cy="407118"/>
            </a:xfrm>
            <a:prstGeom prst="rect">
              <a:avLst/>
            </a:prstGeom>
            <a:noFill/>
          </p:spPr>
          <p:txBody>
            <a:bodyPr wrap="none" rtlCol="0">
              <a:spAutoFit/>
            </a:bodyPr>
            <a:lstStyle/>
            <a:p>
              <a:r>
                <a:rPr lang="hr-HR" b="1" dirty="0" smtClean="0">
                  <a:solidFill>
                    <a:prstClr val="white"/>
                  </a:solidFill>
                  <a:effectLst>
                    <a:outerShdw blurRad="38100" dist="38100" dir="2700000" algn="tl">
                      <a:srgbClr val="000000">
                        <a:alpha val="43137"/>
                      </a:srgbClr>
                    </a:outerShdw>
                  </a:effectLst>
                </a:rPr>
                <a:t>TERMO</a:t>
              </a:r>
              <a:endParaRPr lang="hr-HR" sz="2000" b="1" dirty="0">
                <a:solidFill>
                  <a:prstClr val="white"/>
                </a:solidFill>
                <a:effectLst>
                  <a:outerShdw blurRad="38100" dist="38100" dir="2700000" algn="tl">
                    <a:srgbClr val="000000">
                      <a:alpha val="43137"/>
                    </a:srgbClr>
                  </a:outerShdw>
                </a:effectLst>
              </a:endParaRPr>
            </a:p>
          </p:txBody>
        </p:sp>
        <p:sp>
          <p:nvSpPr>
            <p:cNvPr id="9" name="TextBox 8"/>
            <p:cNvSpPr txBox="1"/>
            <p:nvPr/>
          </p:nvSpPr>
          <p:spPr>
            <a:xfrm>
              <a:off x="6833258" y="6059388"/>
              <a:ext cx="726592" cy="288375"/>
            </a:xfrm>
            <a:prstGeom prst="rect">
              <a:avLst/>
            </a:prstGeom>
            <a:noFill/>
          </p:spPr>
          <p:txBody>
            <a:bodyPr wrap="none" rtlCol="0">
              <a:spAutoFit/>
            </a:bodyPr>
            <a:lstStyle/>
            <a:p>
              <a:r>
                <a:rPr lang="hr-HR" sz="1100" b="1" dirty="0" smtClean="0">
                  <a:solidFill>
                    <a:prstClr val="white"/>
                  </a:solidFill>
                </a:rPr>
                <a:t>OSTALO</a:t>
              </a:r>
              <a:endParaRPr lang="hr-HR" sz="1100" b="1" dirty="0">
                <a:solidFill>
                  <a:prstClr val="white"/>
                </a:solidFill>
              </a:endParaRPr>
            </a:p>
          </p:txBody>
        </p:sp>
      </p:grpSp>
    </p:spTree>
    <p:extLst>
      <p:ext uri="{BB962C8B-B14F-4D97-AF65-F5344CB8AC3E}">
        <p14:creationId xmlns:p14="http://schemas.microsoft.com/office/powerpoint/2010/main" val="3142193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fade">
                                      <p:cBhvr>
                                        <p:cTn id="7" dur="250"/>
                                        <p:tgtEl>
                                          <p:spTgt spid="8195">
                                            <p:txEl>
                                              <p:pRg st="0" end="0"/>
                                            </p:txEl>
                                          </p:spTgt>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8195">
                                            <p:txEl>
                                              <p:pRg st="1" end="1"/>
                                            </p:txEl>
                                          </p:spTgt>
                                        </p:tgtEl>
                                        <p:attrNameLst>
                                          <p:attrName>style.visibility</p:attrName>
                                        </p:attrNameLst>
                                      </p:cBhvr>
                                      <p:to>
                                        <p:strVal val="visible"/>
                                      </p:to>
                                    </p:set>
                                    <p:animEffect transition="in" filter="fade">
                                      <p:cBhvr>
                                        <p:cTn id="11" dur="250"/>
                                        <p:tgtEl>
                                          <p:spTgt spid="8195">
                                            <p:txEl>
                                              <p:pRg st="1" end="1"/>
                                            </p:txEl>
                                          </p:spTgt>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8195">
                                            <p:txEl>
                                              <p:pRg st="2" end="2"/>
                                            </p:txEl>
                                          </p:spTgt>
                                        </p:tgtEl>
                                        <p:attrNameLst>
                                          <p:attrName>style.visibility</p:attrName>
                                        </p:attrNameLst>
                                      </p:cBhvr>
                                      <p:to>
                                        <p:strVal val="visible"/>
                                      </p:to>
                                    </p:set>
                                    <p:animEffect transition="in" filter="fade">
                                      <p:cBhvr>
                                        <p:cTn id="15" dur="250"/>
                                        <p:tgtEl>
                                          <p:spTgt spid="8195">
                                            <p:txEl>
                                              <p:pRg st="2" end="2"/>
                                            </p:txEl>
                                          </p:spTgt>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8195">
                                            <p:txEl>
                                              <p:pRg st="3" end="3"/>
                                            </p:txEl>
                                          </p:spTgt>
                                        </p:tgtEl>
                                        <p:attrNameLst>
                                          <p:attrName>style.visibility</p:attrName>
                                        </p:attrNameLst>
                                      </p:cBhvr>
                                      <p:to>
                                        <p:strVal val="visible"/>
                                      </p:to>
                                    </p:set>
                                    <p:animEffect transition="in" filter="fade">
                                      <p:cBhvr>
                                        <p:cTn id="19" dur="250"/>
                                        <p:tgtEl>
                                          <p:spTgt spid="8195">
                                            <p:txEl>
                                              <p:pRg st="3" end="3"/>
                                            </p:txEl>
                                          </p:spTgt>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8195">
                                            <p:txEl>
                                              <p:pRg st="4" end="4"/>
                                            </p:txEl>
                                          </p:spTgt>
                                        </p:tgtEl>
                                        <p:attrNameLst>
                                          <p:attrName>style.visibility</p:attrName>
                                        </p:attrNameLst>
                                      </p:cBhvr>
                                      <p:to>
                                        <p:strVal val="visible"/>
                                      </p:to>
                                    </p:set>
                                    <p:animEffect transition="in" filter="fade">
                                      <p:cBhvr>
                                        <p:cTn id="23" dur="250"/>
                                        <p:tgtEl>
                                          <p:spTgt spid="8195">
                                            <p:txEl>
                                              <p:pRg st="4" end="4"/>
                                            </p:txEl>
                                          </p:spTgt>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8195">
                                            <p:txEl>
                                              <p:pRg st="5" end="5"/>
                                            </p:txEl>
                                          </p:spTgt>
                                        </p:tgtEl>
                                        <p:attrNameLst>
                                          <p:attrName>style.visibility</p:attrName>
                                        </p:attrNameLst>
                                      </p:cBhvr>
                                      <p:to>
                                        <p:strVal val="visible"/>
                                      </p:to>
                                    </p:set>
                                    <p:animEffect transition="in" filter="fade">
                                      <p:cBhvr>
                                        <p:cTn id="27" dur="250"/>
                                        <p:tgtEl>
                                          <p:spTgt spid="8195">
                                            <p:txEl>
                                              <p:pRg st="5" end="5"/>
                                            </p:txEl>
                                          </p:spTgt>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zervirano mjesto teksta 3"/>
          <p:cNvSpPr>
            <a:spLocks noGrp="1"/>
          </p:cNvSpPr>
          <p:nvPr>
            <p:ph idx="1"/>
          </p:nvPr>
        </p:nvSpPr>
        <p:spPr>
          <a:xfrm>
            <a:off x="22248" y="692696"/>
            <a:ext cx="5125816" cy="2160240"/>
          </a:xfrm>
        </p:spPr>
        <p:txBody>
          <a:bodyPr>
            <a:noAutofit/>
          </a:bodyPr>
          <a:lstStyle/>
          <a:p>
            <a:pPr marL="324000" indent="-288000">
              <a:spcBef>
                <a:spcPts val="1200"/>
              </a:spcBef>
              <a:buNone/>
            </a:pPr>
            <a:r>
              <a:rPr lang="hr-HR" altLang="sr-Latn-RS" sz="2400" b="1" dirty="0" smtClean="0">
                <a:solidFill>
                  <a:srgbClr val="FF0000"/>
                </a:solidFill>
              </a:rPr>
              <a:t>OBNOVLJIVI IZVORI ENERGIJE</a:t>
            </a:r>
          </a:p>
          <a:p>
            <a:pPr marL="324000" indent="-288000">
              <a:spcBef>
                <a:spcPts val="600"/>
              </a:spcBef>
              <a:buFont typeface="Calibri" panose="020F0502020204030204" pitchFamily="34" charset="0"/>
              <a:buChar char="‒"/>
            </a:pPr>
            <a:r>
              <a:rPr lang="hr-HR" altLang="sr-Latn-RS" sz="2400" b="1" dirty="0" err="1" smtClean="0">
                <a:solidFill>
                  <a:srgbClr val="FF0000"/>
                </a:solidFill>
              </a:rPr>
              <a:t>vjetroelektrane</a:t>
            </a:r>
            <a:r>
              <a:rPr lang="hr-HR" altLang="sr-Latn-RS" sz="2400" dirty="0" smtClean="0"/>
              <a:t> – Ravna I na Pagu, </a:t>
            </a:r>
            <a:r>
              <a:rPr lang="hr-HR" altLang="sr-Latn-RS" sz="2400" dirty="0" err="1" smtClean="0"/>
              <a:t>vjetropark</a:t>
            </a:r>
            <a:r>
              <a:rPr lang="hr-HR" altLang="sr-Latn-RS" sz="2400" dirty="0" smtClean="0"/>
              <a:t> </a:t>
            </a:r>
            <a:r>
              <a:rPr lang="hr-HR" altLang="sr-Latn-RS" sz="2400" dirty="0" err="1" smtClean="0"/>
              <a:t>Trtar</a:t>
            </a:r>
            <a:r>
              <a:rPr lang="hr-HR" altLang="sr-Latn-RS" sz="2400" dirty="0" smtClean="0"/>
              <a:t>-</a:t>
            </a:r>
            <a:r>
              <a:rPr lang="hr-HR" altLang="sr-Latn-RS" sz="2400" dirty="0" err="1" smtClean="0"/>
              <a:t>Krtolin</a:t>
            </a:r>
            <a:r>
              <a:rPr lang="hr-HR" altLang="sr-Latn-RS" sz="2400" dirty="0" smtClean="0"/>
              <a:t> kod Šibenika</a:t>
            </a:r>
          </a:p>
        </p:txBody>
      </p:sp>
      <p:sp>
        <p:nvSpPr>
          <p:cNvPr id="8194" name="Naslov 1"/>
          <p:cNvSpPr>
            <a:spLocks noGrp="1"/>
          </p:cNvSpPr>
          <p:nvPr>
            <p:ph type="title"/>
          </p:nvPr>
        </p:nvSpPr>
        <p:spPr/>
        <p:txBody>
          <a:bodyPr/>
          <a:lstStyle/>
          <a:p>
            <a:r>
              <a:rPr lang="hr-HR" altLang="sr-Latn-RS" sz="3200" dirty="0" smtClean="0"/>
              <a:t>Rude i </a:t>
            </a:r>
            <a:r>
              <a:rPr lang="hr-HR" altLang="sr-Latn-RS" dirty="0" smtClean="0"/>
              <a:t>energetika</a:t>
            </a:r>
            <a:endParaRPr lang="hr-HR" altLang="sr-Latn-RS" sz="3200" dirty="0" smtClean="0"/>
          </a:p>
        </p:txBody>
      </p:sp>
      <p:pic>
        <p:nvPicPr>
          <p:cNvPr id="5122" name="Picture 2" descr="https://upload.wikimedia.org/wikipedia/commons/thumb/1/11/Vestas6Pag.jpg/700px-Vestas6Pag.jpg"/>
          <p:cNvPicPr>
            <a:picLocks noChangeAspect="1" noChangeArrowheads="1"/>
          </p:cNvPicPr>
          <p:nvPr/>
        </p:nvPicPr>
        <p:blipFill rotWithShape="1">
          <a:blip r:embed="rId3" cstate="email">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a:stretch/>
        </p:blipFill>
        <p:spPr bwMode="auto">
          <a:xfrm>
            <a:off x="113973" y="3933057"/>
            <a:ext cx="8902015" cy="278339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upload.wikimedia.org/wikipedia/commons/1/1b/Wind_farm_Trtar-Krtolin.jpg"/>
          <p:cNvPicPr>
            <a:picLocks noChangeAspect="1" noChangeArrowheads="1"/>
          </p:cNvPicPr>
          <p:nvPr/>
        </p:nvPicPr>
        <p:blipFill rotWithShape="1">
          <a:blip r:embed="rId5" cstate="email">
            <a:extLst>
              <a:ext uri="{BEBA8EAE-BF5A-486C-A8C5-ECC9F3942E4B}">
                <a14:imgProps xmlns:a14="http://schemas.microsoft.com/office/drawing/2010/main">
                  <a14:imgLayer r:embed="rId6">
                    <a14:imgEffect>
                      <a14:sharpenSoften amount="50000"/>
                    </a14:imgEffect>
                    <a14:imgEffect>
                      <a14:brightnessContrast bright="20000"/>
                    </a14:imgEffect>
                  </a14:imgLayer>
                </a14:imgProps>
              </a:ext>
              <a:ext uri="{28A0092B-C50C-407E-A947-70E740481C1C}">
                <a14:useLocalDpi xmlns:a14="http://schemas.microsoft.com/office/drawing/2010/main"/>
              </a:ext>
            </a:extLst>
          </a:blip>
          <a:srcRect/>
          <a:stretch/>
        </p:blipFill>
        <p:spPr bwMode="auto">
          <a:xfrm>
            <a:off x="5255716" y="101600"/>
            <a:ext cx="3760272" cy="4329421"/>
          </a:xfrm>
          <a:prstGeom prst="rect">
            <a:avLst/>
          </a:prstGeom>
          <a:noFill/>
          <a:ln w="5715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1836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fade">
                                      <p:cBhvr>
                                        <p:cTn id="7" dur="250"/>
                                        <p:tgtEl>
                                          <p:spTgt spid="8195">
                                            <p:txEl>
                                              <p:pRg st="0" end="0"/>
                                            </p:txEl>
                                          </p:spTgt>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8195">
                                            <p:txEl>
                                              <p:pRg st="1" end="1"/>
                                            </p:txEl>
                                          </p:spTgt>
                                        </p:tgtEl>
                                        <p:attrNameLst>
                                          <p:attrName>style.visibility</p:attrName>
                                        </p:attrNameLst>
                                      </p:cBhvr>
                                      <p:to>
                                        <p:strVal val="visible"/>
                                      </p:to>
                                    </p:set>
                                    <p:animEffect transition="in" filter="fade">
                                      <p:cBhvr>
                                        <p:cTn id="11" dur="250"/>
                                        <p:tgtEl>
                                          <p:spTgt spid="8195">
                                            <p:txEl>
                                              <p:pRg st="1" end="1"/>
                                            </p:txEl>
                                          </p:spTgt>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5126"/>
                                        </p:tgtEl>
                                        <p:attrNameLst>
                                          <p:attrName>style.visibility</p:attrName>
                                        </p:attrNameLst>
                                      </p:cBhvr>
                                      <p:to>
                                        <p:strVal val="visible"/>
                                      </p:to>
                                    </p:set>
                                    <p:animEffect transition="in" filter="fade">
                                      <p:cBhvr>
                                        <p:cTn id="15" dur="250"/>
                                        <p:tgtEl>
                                          <p:spTgt spid="5126"/>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5122"/>
                                        </p:tgtEl>
                                        <p:attrNameLst>
                                          <p:attrName>style.visibility</p:attrName>
                                        </p:attrNameLst>
                                      </p:cBhvr>
                                      <p:to>
                                        <p:strVal val="visible"/>
                                      </p:to>
                                    </p:set>
                                    <p:animEffect transition="in" filter="fade">
                                      <p:cBhvr>
                                        <p:cTn id="19" dur="25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zervirano mjesto teksta 3"/>
          <p:cNvSpPr>
            <a:spLocks noGrp="1"/>
          </p:cNvSpPr>
          <p:nvPr>
            <p:ph idx="1"/>
          </p:nvPr>
        </p:nvSpPr>
        <p:spPr>
          <a:xfrm>
            <a:off x="22248" y="620688"/>
            <a:ext cx="9086256" cy="6120680"/>
          </a:xfrm>
        </p:spPr>
        <p:txBody>
          <a:bodyPr>
            <a:noAutofit/>
          </a:bodyPr>
          <a:lstStyle/>
          <a:p>
            <a:pPr marL="324000" indent="-288000">
              <a:spcBef>
                <a:spcPts val="600"/>
              </a:spcBef>
              <a:buFont typeface="Calibri" panose="020F0502020204030204" pitchFamily="34" charset="0"/>
              <a:buChar char="‒"/>
            </a:pPr>
            <a:r>
              <a:rPr lang="hr-HR" altLang="sr-Latn-RS" sz="2400" b="1" dirty="0" smtClean="0">
                <a:solidFill>
                  <a:srgbClr val="FF0000"/>
                </a:solidFill>
              </a:rPr>
              <a:t>najvažnija grana gospodarstva</a:t>
            </a:r>
          </a:p>
          <a:p>
            <a:pPr marL="724050" lvl="1" indent="-288000">
              <a:spcBef>
                <a:spcPts val="600"/>
              </a:spcBef>
              <a:buFont typeface="Calibri" panose="020F0502020204030204" pitchFamily="34" charset="0"/>
              <a:buChar char="‒"/>
            </a:pPr>
            <a:r>
              <a:rPr lang="hr-HR" altLang="sr-Latn-RS" sz="2400" b="1" dirty="0" smtClean="0">
                <a:solidFill>
                  <a:srgbClr val="FF0000"/>
                </a:solidFill>
              </a:rPr>
              <a:t>20%</a:t>
            </a:r>
            <a:r>
              <a:rPr lang="hr-HR" altLang="sr-Latn-RS" sz="2400" dirty="0" smtClean="0">
                <a:solidFill>
                  <a:srgbClr val="FF0000"/>
                </a:solidFill>
              </a:rPr>
              <a:t> </a:t>
            </a:r>
            <a:r>
              <a:rPr lang="hr-HR" altLang="sr-Latn-RS" sz="2400" dirty="0" smtClean="0"/>
              <a:t>svih </a:t>
            </a:r>
            <a:r>
              <a:rPr lang="hr-HR" altLang="sr-Latn-RS" sz="2400" b="1" dirty="0" smtClean="0">
                <a:solidFill>
                  <a:srgbClr val="FF0000"/>
                </a:solidFill>
              </a:rPr>
              <a:t>zaposlenih</a:t>
            </a:r>
            <a:r>
              <a:rPr lang="hr-HR" altLang="sr-Latn-RS" sz="2400" dirty="0" smtClean="0">
                <a:solidFill>
                  <a:srgbClr val="FF0000"/>
                </a:solidFill>
              </a:rPr>
              <a:t> </a:t>
            </a:r>
            <a:r>
              <a:rPr lang="hr-HR" altLang="sr-Latn-RS" sz="2400" dirty="0" smtClean="0"/>
              <a:t>u Hrvatskoj</a:t>
            </a:r>
          </a:p>
          <a:p>
            <a:pPr marL="724050" lvl="1" indent="-288000">
              <a:spcBef>
                <a:spcPts val="600"/>
              </a:spcBef>
              <a:buFont typeface="Calibri" panose="020F0502020204030204" pitchFamily="34" charset="0"/>
              <a:buChar char="‒"/>
            </a:pPr>
            <a:r>
              <a:rPr lang="hr-HR" altLang="sr-Latn-RS" sz="2400" b="1" dirty="0" smtClean="0">
                <a:solidFill>
                  <a:srgbClr val="FF0000"/>
                </a:solidFill>
              </a:rPr>
              <a:t>15%</a:t>
            </a:r>
            <a:r>
              <a:rPr lang="hr-HR" altLang="sr-Latn-RS" sz="2400" dirty="0" smtClean="0">
                <a:solidFill>
                  <a:srgbClr val="FF0000"/>
                </a:solidFill>
              </a:rPr>
              <a:t> </a:t>
            </a:r>
            <a:r>
              <a:rPr lang="hr-HR" altLang="sr-Latn-RS" sz="2400" dirty="0" smtClean="0"/>
              <a:t>bruto </a:t>
            </a:r>
            <a:r>
              <a:rPr lang="hr-HR" altLang="sr-Latn-RS" sz="2400" b="1" dirty="0" smtClean="0">
                <a:solidFill>
                  <a:srgbClr val="FF0000"/>
                </a:solidFill>
              </a:rPr>
              <a:t>DBP-a</a:t>
            </a:r>
          </a:p>
          <a:p>
            <a:pPr marL="724050" lvl="1" indent="-288000">
              <a:spcBef>
                <a:spcPts val="600"/>
              </a:spcBef>
              <a:buFont typeface="Calibri" panose="020F0502020204030204" pitchFamily="34" charset="0"/>
              <a:buChar char="‒"/>
            </a:pPr>
            <a:r>
              <a:rPr lang="hr-HR" altLang="sr-Latn-RS" sz="2400" b="1" dirty="0" smtClean="0">
                <a:solidFill>
                  <a:srgbClr val="FF0000"/>
                </a:solidFill>
              </a:rPr>
              <a:t>90%</a:t>
            </a:r>
            <a:r>
              <a:rPr lang="hr-HR" altLang="sr-Latn-RS" sz="2400" dirty="0" smtClean="0">
                <a:solidFill>
                  <a:srgbClr val="FF0000"/>
                </a:solidFill>
              </a:rPr>
              <a:t> </a:t>
            </a:r>
            <a:r>
              <a:rPr lang="hr-HR" altLang="sr-Latn-RS" sz="2400" b="1" dirty="0" smtClean="0">
                <a:solidFill>
                  <a:srgbClr val="FF0000"/>
                </a:solidFill>
              </a:rPr>
              <a:t>izvoza</a:t>
            </a:r>
          </a:p>
          <a:p>
            <a:pPr marL="324000" indent="-288000">
              <a:spcBef>
                <a:spcPts val="1200"/>
              </a:spcBef>
              <a:buFont typeface="Calibri" panose="020F0502020204030204" pitchFamily="34" charset="0"/>
              <a:buChar char="‒"/>
            </a:pPr>
            <a:r>
              <a:rPr lang="hr-HR" altLang="sr-Latn-RS" sz="2200" dirty="0" smtClean="0"/>
              <a:t>od 1990-ih </a:t>
            </a:r>
            <a:r>
              <a:rPr lang="hr-HR" altLang="sr-Latn-RS" sz="2200" b="1" dirty="0" smtClean="0"/>
              <a:t>smanjuje se obujam i broj zaposlenih </a:t>
            </a:r>
            <a:r>
              <a:rPr lang="hr-HR" altLang="sr-Latn-RS" sz="2200" dirty="0" smtClean="0"/>
              <a:t>u industriji</a:t>
            </a:r>
          </a:p>
          <a:p>
            <a:pPr marL="724050" lvl="1" indent="-288000">
              <a:spcBef>
                <a:spcPts val="600"/>
              </a:spcBef>
              <a:buFont typeface="Calibri" panose="020F0502020204030204" pitchFamily="34" charset="0"/>
              <a:buChar char="‒"/>
            </a:pPr>
            <a:r>
              <a:rPr lang="hr-HR" altLang="sr-Latn-RS" sz="2200" dirty="0" smtClean="0"/>
              <a:t>industrija se </a:t>
            </a:r>
            <a:r>
              <a:rPr lang="hr-HR" altLang="sr-Latn-RS" sz="2200" b="1" dirty="0" smtClean="0">
                <a:solidFill>
                  <a:srgbClr val="FF0000"/>
                </a:solidFill>
              </a:rPr>
              <a:t>prestrukturirala</a:t>
            </a:r>
            <a:r>
              <a:rPr lang="hr-HR" altLang="sr-Latn-RS" sz="2200" dirty="0" smtClean="0"/>
              <a:t> – s velikih na manja poduzeća</a:t>
            </a:r>
          </a:p>
        </p:txBody>
      </p:sp>
      <p:sp>
        <p:nvSpPr>
          <p:cNvPr id="8194" name="Naslov 1"/>
          <p:cNvSpPr>
            <a:spLocks noGrp="1"/>
          </p:cNvSpPr>
          <p:nvPr>
            <p:ph type="title"/>
          </p:nvPr>
        </p:nvSpPr>
        <p:spPr/>
        <p:txBody>
          <a:bodyPr/>
          <a:lstStyle/>
          <a:p>
            <a:r>
              <a:rPr lang="hr-HR" altLang="sr-Latn-RS" sz="3200" dirty="0" smtClean="0"/>
              <a:t>Industrija</a:t>
            </a:r>
          </a:p>
        </p:txBody>
      </p:sp>
      <p:grpSp>
        <p:nvGrpSpPr>
          <p:cNvPr id="4" name="Group 3"/>
          <p:cNvGrpSpPr/>
          <p:nvPr/>
        </p:nvGrpSpPr>
        <p:grpSpPr>
          <a:xfrm>
            <a:off x="5508104" y="55925"/>
            <a:ext cx="3600400" cy="2292955"/>
            <a:chOff x="5508104" y="55925"/>
            <a:chExt cx="3600400" cy="2292955"/>
          </a:xfrm>
        </p:grpSpPr>
        <p:pic>
          <p:nvPicPr>
            <p:cNvPr id="8" name="Picture 2"/>
            <p:cNvPicPr>
              <a:picLocks noChangeAspect="1" noChangeArrowheads="1"/>
            </p:cNvPicPr>
            <p:nvPr/>
          </p:nvPicPr>
          <p:blipFill rotWithShape="1">
            <a:blip r:embed="rId3" cstate="email">
              <a:extLst>
                <a:ext uri="{BEBA8EAE-BF5A-486C-A8C5-ECC9F3942E4B}">
                  <a14:imgProps xmlns:a14="http://schemas.microsoft.com/office/drawing/2010/main">
                    <a14:imgLayer r:embed="rId4">
                      <a14:imgEffect>
                        <a14:sharpenSoften amount="50000"/>
                      </a14:imgEffect>
                      <a14:imgEffect>
                        <a14:saturation sat="300000"/>
                      </a14:imgEffect>
                    </a14:imgLayer>
                  </a14:imgProps>
                </a:ext>
                <a:ext uri="{28A0092B-C50C-407E-A947-70E740481C1C}">
                  <a14:useLocalDpi xmlns:a14="http://schemas.microsoft.com/office/drawing/2010/main"/>
                </a:ext>
              </a:extLst>
            </a:blip>
            <a:srcRect/>
            <a:stretch/>
          </p:blipFill>
          <p:spPr bwMode="auto">
            <a:xfrm>
              <a:off x="5508104" y="55925"/>
              <a:ext cx="3600400" cy="2292955"/>
            </a:xfrm>
            <a:prstGeom prst="rect">
              <a:avLst/>
            </a:prstGeom>
            <a:noFill/>
            <a:ln w="9525">
              <a:noFill/>
              <a:miter lim="800000"/>
              <a:headEnd/>
              <a:tailEnd/>
            </a:ln>
            <a:effectLst/>
          </p:spPr>
        </p:pic>
        <p:sp>
          <p:nvSpPr>
            <p:cNvPr id="9" name="Rectangle 8"/>
            <p:cNvSpPr/>
            <p:nvPr/>
          </p:nvSpPr>
          <p:spPr>
            <a:xfrm>
              <a:off x="7041128" y="153836"/>
              <a:ext cx="1911803" cy="523220"/>
            </a:xfrm>
            <a:prstGeom prst="rect">
              <a:avLst/>
            </a:prstGeom>
            <a:solidFill>
              <a:schemeClr val="bg1"/>
            </a:solidFill>
            <a:ln w="3175">
              <a:solidFill>
                <a:schemeClr val="bg1">
                  <a:lumMod val="65000"/>
                </a:schemeClr>
              </a:solidFill>
            </a:ln>
            <a:effectLst>
              <a:outerShdw blurRad="50800" dist="38100" dir="2700000" algn="tl" rotWithShape="0">
                <a:prstClr val="black">
                  <a:alpha val="40000"/>
                </a:prstClr>
              </a:outerShdw>
            </a:effectLst>
          </p:spPr>
          <p:txBody>
            <a:bodyPr wrap="square">
              <a:spAutoFit/>
            </a:bodyPr>
            <a:lstStyle/>
            <a:p>
              <a:r>
                <a:rPr lang="hr-HR" sz="1400" i="1" dirty="0">
                  <a:solidFill>
                    <a:prstClr val="black"/>
                  </a:solidFill>
                </a:rPr>
                <a:t>Kretanje </a:t>
              </a:r>
              <a:r>
                <a:rPr lang="hr-HR" sz="1400" b="1" i="1" dirty="0">
                  <a:solidFill>
                    <a:prstClr val="black"/>
                  </a:solidFill>
                </a:rPr>
                <a:t>obujma </a:t>
              </a:r>
              <a:r>
                <a:rPr lang="hr-HR" sz="1400" b="1" i="1" dirty="0" err="1" smtClean="0">
                  <a:solidFill>
                    <a:prstClr val="black"/>
                  </a:solidFill>
                </a:rPr>
                <a:t>ind</a:t>
              </a:r>
              <a:r>
                <a:rPr lang="hr-HR" sz="1400" b="1" i="1" dirty="0" smtClean="0">
                  <a:solidFill>
                    <a:prstClr val="black"/>
                  </a:solidFill>
                </a:rPr>
                <a:t>. </a:t>
              </a:r>
              <a:r>
                <a:rPr lang="hr-HR" sz="1400" b="1" i="1" dirty="0">
                  <a:solidFill>
                    <a:prstClr val="black"/>
                  </a:solidFill>
                </a:rPr>
                <a:t>proizvodnje</a:t>
              </a:r>
              <a:r>
                <a:rPr lang="hr-HR" sz="1400" i="1" dirty="0">
                  <a:solidFill>
                    <a:prstClr val="black"/>
                  </a:solidFill>
                </a:rPr>
                <a:t> u </a:t>
              </a:r>
              <a:r>
                <a:rPr lang="hr-HR" sz="1400" i="1" dirty="0" smtClean="0">
                  <a:solidFill>
                    <a:prstClr val="black"/>
                  </a:solidFill>
                </a:rPr>
                <a:t>Hrvatskoj</a:t>
              </a:r>
              <a:endParaRPr lang="hr-HR" sz="1400" i="1" dirty="0">
                <a:solidFill>
                  <a:prstClr val="black"/>
                </a:solidFill>
              </a:endParaRPr>
            </a:p>
          </p:txBody>
        </p:sp>
      </p:grpSp>
      <p:grpSp>
        <p:nvGrpSpPr>
          <p:cNvPr id="5" name="Group 4"/>
          <p:cNvGrpSpPr/>
          <p:nvPr/>
        </p:nvGrpSpPr>
        <p:grpSpPr>
          <a:xfrm>
            <a:off x="857913" y="3319585"/>
            <a:ext cx="7462450" cy="3442871"/>
            <a:chOff x="782915" y="3284984"/>
            <a:chExt cx="7612446" cy="3512073"/>
          </a:xfrm>
        </p:grpSpPr>
        <p:pic>
          <p:nvPicPr>
            <p:cNvPr id="2" name="Picture 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82915" y="3284984"/>
              <a:ext cx="7612446" cy="3512073"/>
            </a:xfrm>
            <a:prstGeom prst="rect">
              <a:avLst/>
            </a:prstGeom>
          </p:spPr>
        </p:pic>
        <p:sp>
          <p:nvSpPr>
            <p:cNvPr id="10" name="Rectangle 9"/>
            <p:cNvSpPr/>
            <p:nvPr/>
          </p:nvSpPr>
          <p:spPr>
            <a:xfrm>
              <a:off x="1475656" y="5661248"/>
              <a:ext cx="4032448" cy="707886"/>
            </a:xfrm>
            <a:prstGeom prst="rect">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txBody>
            <a:bodyPr wrap="square">
              <a:spAutoFit/>
            </a:bodyPr>
            <a:lstStyle/>
            <a:p>
              <a:r>
                <a:rPr lang="hr-HR" sz="2000" i="1" dirty="0" smtClean="0">
                  <a:solidFill>
                    <a:prstClr val="black"/>
                  </a:solidFill>
                </a:rPr>
                <a:t>Realne stope rasta BDP-a i vrijednosti industrijske proizvodnje</a:t>
              </a:r>
              <a:endParaRPr lang="hr-HR" sz="2000" i="1" dirty="0">
                <a:solidFill>
                  <a:prstClr val="black"/>
                </a:solidFill>
              </a:endParaRPr>
            </a:p>
          </p:txBody>
        </p:sp>
      </p:grpSp>
    </p:spTree>
    <p:extLst>
      <p:ext uri="{BB962C8B-B14F-4D97-AF65-F5344CB8AC3E}">
        <p14:creationId xmlns:p14="http://schemas.microsoft.com/office/powerpoint/2010/main" val="34533724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fade">
                                      <p:cBhvr>
                                        <p:cTn id="7" dur="250"/>
                                        <p:tgtEl>
                                          <p:spTgt spid="8195">
                                            <p:txEl>
                                              <p:pRg st="0" end="0"/>
                                            </p:txEl>
                                          </p:spTgt>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8195">
                                            <p:txEl>
                                              <p:pRg st="1" end="1"/>
                                            </p:txEl>
                                          </p:spTgt>
                                        </p:tgtEl>
                                        <p:attrNameLst>
                                          <p:attrName>style.visibility</p:attrName>
                                        </p:attrNameLst>
                                      </p:cBhvr>
                                      <p:to>
                                        <p:strVal val="visible"/>
                                      </p:to>
                                    </p:set>
                                    <p:animEffect transition="in" filter="fade">
                                      <p:cBhvr>
                                        <p:cTn id="11" dur="250"/>
                                        <p:tgtEl>
                                          <p:spTgt spid="8195">
                                            <p:txEl>
                                              <p:pRg st="1" end="1"/>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8195">
                                            <p:txEl>
                                              <p:pRg st="2" end="2"/>
                                            </p:txEl>
                                          </p:spTgt>
                                        </p:tgtEl>
                                        <p:attrNameLst>
                                          <p:attrName>style.visibility</p:attrName>
                                        </p:attrNameLst>
                                      </p:cBhvr>
                                      <p:to>
                                        <p:strVal val="visible"/>
                                      </p:to>
                                    </p:set>
                                    <p:animEffect transition="in" filter="fade">
                                      <p:cBhvr>
                                        <p:cTn id="15" dur="250"/>
                                        <p:tgtEl>
                                          <p:spTgt spid="8195">
                                            <p:txEl>
                                              <p:pRg st="2" end="2"/>
                                            </p:txEl>
                                          </p:spTgt>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8195">
                                            <p:txEl>
                                              <p:pRg st="3" end="3"/>
                                            </p:txEl>
                                          </p:spTgt>
                                        </p:tgtEl>
                                        <p:attrNameLst>
                                          <p:attrName>style.visibility</p:attrName>
                                        </p:attrNameLst>
                                      </p:cBhvr>
                                      <p:to>
                                        <p:strVal val="visible"/>
                                      </p:to>
                                    </p:set>
                                    <p:animEffect transition="in" filter="fade">
                                      <p:cBhvr>
                                        <p:cTn id="19" dur="250"/>
                                        <p:tgtEl>
                                          <p:spTgt spid="8195">
                                            <p:txEl>
                                              <p:pRg st="3" end="3"/>
                                            </p:txEl>
                                          </p:spTgt>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8195">
                                            <p:txEl>
                                              <p:pRg st="4" end="4"/>
                                            </p:txEl>
                                          </p:spTgt>
                                        </p:tgtEl>
                                        <p:attrNameLst>
                                          <p:attrName>style.visibility</p:attrName>
                                        </p:attrNameLst>
                                      </p:cBhvr>
                                      <p:to>
                                        <p:strVal val="visible"/>
                                      </p:to>
                                    </p:set>
                                    <p:animEffect transition="in" filter="fade">
                                      <p:cBhvr>
                                        <p:cTn id="23" dur="250"/>
                                        <p:tgtEl>
                                          <p:spTgt spid="8195">
                                            <p:txEl>
                                              <p:pRg st="4" end="4"/>
                                            </p:txEl>
                                          </p:spTgt>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8195">
                                            <p:txEl>
                                              <p:pRg st="5" end="5"/>
                                            </p:txEl>
                                          </p:spTgt>
                                        </p:tgtEl>
                                        <p:attrNameLst>
                                          <p:attrName>style.visibility</p:attrName>
                                        </p:attrNameLst>
                                      </p:cBhvr>
                                      <p:to>
                                        <p:strVal val="visible"/>
                                      </p:to>
                                    </p:set>
                                    <p:animEffect transition="in" filter="fade">
                                      <p:cBhvr>
                                        <p:cTn id="27" dur="250"/>
                                        <p:tgtEl>
                                          <p:spTgt spid="8195">
                                            <p:txEl>
                                              <p:pRg st="5" end="5"/>
                                            </p:txEl>
                                          </p:spTgt>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250"/>
                                        <p:tgtEl>
                                          <p:spTgt spid="4"/>
                                        </p:tgtEl>
                                      </p:cBhvr>
                                    </p:animEffect>
                                  </p:childTnLst>
                                </p:cTn>
                              </p:par>
                            </p:childTnLst>
                          </p:cTn>
                        </p:par>
                        <p:par>
                          <p:cTn id="32" fill="hold">
                            <p:stCondLst>
                              <p:cond delay="1750"/>
                            </p:stCondLst>
                            <p:childTnLst>
                              <p:par>
                                <p:cTn id="33" presetID="10" presetClass="entr" presetSubtype="0"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Naslov 1"/>
          <p:cNvSpPr>
            <a:spLocks noGrp="1"/>
          </p:cNvSpPr>
          <p:nvPr>
            <p:ph type="title"/>
          </p:nvPr>
        </p:nvSpPr>
        <p:spPr/>
        <p:txBody>
          <a:bodyPr/>
          <a:lstStyle/>
          <a:p>
            <a:r>
              <a:rPr lang="hr-HR" altLang="sr-Latn-RS" sz="3200" dirty="0" smtClean="0"/>
              <a:t>Zaposleni po granama industrije</a:t>
            </a:r>
          </a:p>
        </p:txBody>
      </p:sp>
      <p:grpSp>
        <p:nvGrpSpPr>
          <p:cNvPr id="6" name="Group 5"/>
          <p:cNvGrpSpPr/>
          <p:nvPr/>
        </p:nvGrpSpPr>
        <p:grpSpPr>
          <a:xfrm>
            <a:off x="1328929" y="676895"/>
            <a:ext cx="6486142" cy="6133605"/>
            <a:chOff x="1328929" y="676895"/>
            <a:chExt cx="6486142" cy="6133605"/>
          </a:xfrm>
        </p:grpSpPr>
        <p:pic>
          <p:nvPicPr>
            <p:cNvPr id="4" name="Picture 3"/>
            <p:cNvPicPr>
              <a:picLocks noChangeAspect="1"/>
            </p:cNvPicPr>
            <p:nvPr/>
          </p:nvPicPr>
          <p:blipFill rotWithShape="1">
            <a:blip r:embed="rId3" cstate="email">
              <a:biLevel thresh="75000"/>
              <a:extLst>
                <a:ext uri="{BEBA8EAE-BF5A-486C-A8C5-ECC9F3942E4B}">
                  <a14:imgProps xmlns:a14="http://schemas.microsoft.com/office/drawing/2010/main">
                    <a14:imgLayer r:embed="rId4">
                      <a14:imgEffect>
                        <a14:sharpenSoften amount="50000"/>
                      </a14:imgEffect>
                      <a14:imgEffect>
                        <a14:saturation sat="0"/>
                      </a14:imgEffect>
                      <a14:imgEffect>
                        <a14:brightnessContrast bright="20000" contrast="-40000"/>
                      </a14:imgEffect>
                    </a14:imgLayer>
                  </a14:imgProps>
                </a:ext>
                <a:ext uri="{28A0092B-C50C-407E-A947-70E740481C1C}">
                  <a14:useLocalDpi xmlns:a14="http://schemas.microsoft.com/office/drawing/2010/main"/>
                </a:ext>
              </a:extLst>
            </a:blip>
            <a:srcRect/>
            <a:stretch/>
          </p:blipFill>
          <p:spPr>
            <a:xfrm>
              <a:off x="1328930" y="5142016"/>
              <a:ext cx="6486141" cy="1668484"/>
            </a:xfrm>
            <a:prstGeom prst="rect">
              <a:avLst/>
            </a:prstGeom>
          </p:spPr>
        </p:pic>
        <p:pic>
          <p:nvPicPr>
            <p:cNvPr id="7" name="Picture 6"/>
            <p:cNvPicPr>
              <a:picLocks noChangeAspect="1"/>
            </p:cNvPicPr>
            <p:nvPr/>
          </p:nvPicPr>
          <p:blipFill rotWithShape="1">
            <a:blip r:embed="rId5" cstate="email">
              <a:extLst>
                <a:ext uri="{BEBA8EAE-BF5A-486C-A8C5-ECC9F3942E4B}">
                  <a14:imgProps xmlns:a14="http://schemas.microsoft.com/office/drawing/2010/main">
                    <a14:imgLayer r:embed="rId6">
                      <a14:imgEffect>
                        <a14:sharpenSoften amount="25000"/>
                      </a14:imgEffect>
                      <a14:imgEffect>
                        <a14:brightnessContrast bright="20000"/>
                      </a14:imgEffect>
                    </a14:imgLayer>
                  </a14:imgProps>
                </a:ext>
                <a:ext uri="{28A0092B-C50C-407E-A947-70E740481C1C}">
                  <a14:useLocalDpi xmlns:a14="http://schemas.microsoft.com/office/drawing/2010/main"/>
                </a:ext>
              </a:extLst>
            </a:blip>
            <a:srcRect/>
            <a:stretch/>
          </p:blipFill>
          <p:spPr>
            <a:xfrm>
              <a:off x="1328929" y="676895"/>
              <a:ext cx="6486141" cy="4465121"/>
            </a:xfrm>
            <a:prstGeom prst="rect">
              <a:avLst/>
            </a:prstGeom>
          </p:spPr>
        </p:pic>
      </p:grpSp>
    </p:spTree>
    <p:extLst>
      <p:ext uri="{BB962C8B-B14F-4D97-AF65-F5344CB8AC3E}">
        <p14:creationId xmlns:p14="http://schemas.microsoft.com/office/powerpoint/2010/main" val="14757819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zervirano mjesto sadržaja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981089" y="52542"/>
            <a:ext cx="7199423" cy="6904850"/>
          </a:xfrm>
          <a:prstGeom prst="rect">
            <a:avLst/>
          </a:prstGeom>
        </p:spPr>
      </p:pic>
      <p:pic>
        <p:nvPicPr>
          <p:cNvPr id="5" name="Rezervirano mjesto sadržaja 4"/>
          <p:cNvPicPr>
            <a:picLocks noChangeAspect="1"/>
          </p:cNvPicPr>
          <p:nvPr/>
        </p:nvPicPr>
        <p:blipFill rotWithShape="1">
          <a:blip r:embed="rId4" cstate="email">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a:ext>
            </a:extLst>
          </a:blip>
          <a:srcRect/>
          <a:stretch/>
        </p:blipFill>
        <p:spPr>
          <a:xfrm>
            <a:off x="47499" y="4365104"/>
            <a:ext cx="4236469" cy="2438253"/>
          </a:xfrm>
          <a:prstGeom prst="rect">
            <a:avLst/>
          </a:prstGeom>
          <a:ln w="9525">
            <a:solidFill>
              <a:schemeClr val="bg1">
                <a:lumMod val="65000"/>
              </a:schemeClr>
            </a:solidFill>
          </a:ln>
          <a:effectLst>
            <a:outerShdw blurRad="50800" dist="38100" dir="2700000" algn="tl" rotWithShape="0">
              <a:prstClr val="black">
                <a:alpha val="40000"/>
              </a:prstClr>
            </a:outerShdw>
          </a:effectLst>
        </p:spPr>
      </p:pic>
      <p:sp>
        <p:nvSpPr>
          <p:cNvPr id="8194" name="Naslov 1"/>
          <p:cNvSpPr>
            <a:spLocks noGrp="1"/>
          </p:cNvSpPr>
          <p:nvPr>
            <p:ph type="title"/>
          </p:nvPr>
        </p:nvSpPr>
        <p:spPr/>
        <p:txBody>
          <a:bodyPr/>
          <a:lstStyle/>
          <a:p>
            <a:r>
              <a:rPr lang="hr-HR" altLang="sr-Latn-RS" sz="3600" dirty="0" smtClean="0"/>
              <a:t>Industrijske regije</a:t>
            </a:r>
          </a:p>
        </p:txBody>
      </p:sp>
    </p:spTree>
    <p:extLst>
      <p:ext uri="{BB962C8B-B14F-4D97-AF65-F5344CB8AC3E}">
        <p14:creationId xmlns:p14="http://schemas.microsoft.com/office/powerpoint/2010/main" val="3689583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44843" y="404664"/>
            <a:ext cx="7543581" cy="4720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le 1"/>
          <p:cNvSpPr txBox="1">
            <a:spLocks/>
          </p:cNvSpPr>
          <p:nvPr/>
        </p:nvSpPr>
        <p:spPr>
          <a:xfrm>
            <a:off x="323528" y="5517232"/>
            <a:ext cx="8196342" cy="864096"/>
          </a:xfrm>
          <a:prstGeom prst="rect">
            <a:avLst/>
          </a:prstGeom>
          <a:effectLst>
            <a:outerShdw blurRad="50800" dist="50800" dir="5400000" sx="83000" sy="83000" algn="ctr" rotWithShape="0">
              <a:schemeClr val="bg1"/>
            </a:outerShdw>
          </a:effectLst>
        </p:spPr>
        <p:txBody>
          <a:bodyPr wrap="square" anchor="ctr">
            <a:noAutofit/>
          </a:bodyPr>
          <a:lstStyle>
            <a:lvl1pPr algn="l" defTabSz="914400" rtl="0" eaLnBrk="1" latinLnBrk="0" hangingPunct="1">
              <a:spcBef>
                <a:spcPct val="0"/>
              </a:spcBef>
              <a:buNone/>
              <a:defRPr sz="4000" kern="1200">
                <a:solidFill>
                  <a:schemeClr val="tx1"/>
                </a:solidFill>
                <a:latin typeface="+mj-lt"/>
                <a:ea typeface="+mj-ea"/>
                <a:cs typeface="+mj-cs"/>
              </a:defRPr>
            </a:lvl1pPr>
          </a:lstStyle>
          <a:p>
            <a:pPr>
              <a:lnSpc>
                <a:spcPts val="7000"/>
              </a:lnSpc>
            </a:pPr>
            <a:r>
              <a:rPr lang="hr-HR" sz="7200" b="1" dirty="0" smtClean="0">
                <a:solidFill>
                  <a:srgbClr val="FF0000"/>
                </a:solidFill>
                <a:effectLst>
                  <a:outerShdw blurRad="38100" dist="38100" dir="2700000" algn="tl">
                    <a:srgbClr val="000000">
                      <a:alpha val="43137"/>
                    </a:srgbClr>
                  </a:outerShdw>
                </a:effectLst>
              </a:rPr>
              <a:t>Turizam Hrvatske</a:t>
            </a:r>
            <a:endParaRPr lang="hr-HR" sz="7200" b="1" dirty="0">
              <a:solidFill>
                <a:srgbClr val="FF0000"/>
              </a:solidFill>
              <a:effectLst>
                <a:outerShdw blurRad="38100" dist="38100" dir="2700000" algn="tl">
                  <a:srgbClr val="000000">
                    <a:alpha val="43137"/>
                  </a:srgbClr>
                </a:outerShdw>
              </a:effectLst>
            </a:endParaRPr>
          </a:p>
        </p:txBody>
      </p:sp>
      <p:sp>
        <p:nvSpPr>
          <p:cNvPr id="35" name="Subtitle 2"/>
          <p:cNvSpPr txBox="1">
            <a:spLocks/>
          </p:cNvSpPr>
          <p:nvPr/>
        </p:nvSpPr>
        <p:spPr>
          <a:xfrm>
            <a:off x="354878" y="6240162"/>
            <a:ext cx="3929090" cy="357190"/>
          </a:xfrm>
          <a:prstGeom prst="rect">
            <a:avLst/>
          </a:prstGeom>
        </p:spPr>
        <p:txBody>
          <a:bodyPr>
            <a:noAutofit/>
          </a:bodyPr>
          <a:lstStyle>
            <a:lvl1pPr marL="342900" indent="-342900" algn="l" defTabSz="914400" rtl="0" eaLnBrk="1" latinLnBrk="0" hangingPunct="1">
              <a:spcBef>
                <a:spcPct val="20000"/>
              </a:spcBef>
              <a:buFont typeface="Calibri"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Calibri"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Calibri"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Calibri"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hr-HR" sz="2200" dirty="0" smtClean="0"/>
              <a:t>Turistička geografija</a:t>
            </a:r>
            <a:endParaRPr lang="hr-HR" sz="2200" dirty="0"/>
          </a:p>
        </p:txBody>
      </p:sp>
    </p:spTree>
    <p:extLst>
      <p:ext uri="{BB962C8B-B14F-4D97-AF65-F5344CB8AC3E}">
        <p14:creationId xmlns:p14="http://schemas.microsoft.com/office/powerpoint/2010/main" val="34514204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1026"/>
                                        </p:tgtEl>
                                      </p:cBhvr>
                                    </p:animEffect>
                                    <p:animScale>
                                      <p:cBhvr>
                                        <p:cTn id="7" dur="250" autoRev="1" fill="hold"/>
                                        <p:tgtEl>
                                          <p:spTgt spid="1026"/>
                                        </p:tgtEl>
                                      </p:cBhvr>
                                      <p:by x="105000" y="105000"/>
                                    </p:animScale>
                                  </p:childTnLst>
                                </p:cTn>
                              </p:par>
                            </p:childTnLst>
                          </p:cTn>
                        </p:par>
                        <p:par>
                          <p:cTn id="8" fill="hold">
                            <p:stCondLst>
                              <p:cond delay="500"/>
                            </p:stCondLst>
                            <p:childTnLst>
                              <p:par>
                                <p:cTn id="9" presetID="26" presetClass="emph" presetSubtype="0" fill="hold" nodeType="afterEffect">
                                  <p:stCondLst>
                                    <p:cond delay="1000"/>
                                  </p:stCondLst>
                                  <p:childTnLst>
                                    <p:animEffect transition="out" filter="fade">
                                      <p:cBhvr>
                                        <p:cTn id="10" dur="500" tmFilter="0, 0; .2, .5; .8, .5; 1, 0"/>
                                        <p:tgtEl>
                                          <p:spTgt spid="1026"/>
                                        </p:tgtEl>
                                      </p:cBhvr>
                                    </p:animEffect>
                                    <p:animScale>
                                      <p:cBhvr>
                                        <p:cTn id="11" dur="250" autoRev="1" fill="hold"/>
                                        <p:tgtEl>
                                          <p:spTgt spid="1026"/>
                                        </p:tgtEl>
                                      </p:cBhvr>
                                      <p:by x="105000" y="105000"/>
                                    </p:animScale>
                                  </p:childTnLst>
                                </p:cTn>
                              </p:par>
                            </p:childTnLst>
                          </p:cTn>
                        </p:par>
                        <p:par>
                          <p:cTn id="12" fill="hold">
                            <p:stCondLst>
                              <p:cond delay="2000"/>
                            </p:stCondLst>
                            <p:childTnLst>
                              <p:par>
                                <p:cTn id="13" presetID="26" presetClass="emph" presetSubtype="0" fill="hold" nodeType="afterEffect">
                                  <p:stCondLst>
                                    <p:cond delay="1000"/>
                                  </p:stCondLst>
                                  <p:childTnLst>
                                    <p:animEffect transition="out" filter="fade">
                                      <p:cBhvr>
                                        <p:cTn id="14" dur="500" tmFilter="0, 0; .2, .5; .8, .5; 1, 0"/>
                                        <p:tgtEl>
                                          <p:spTgt spid="1026"/>
                                        </p:tgtEl>
                                      </p:cBhvr>
                                    </p:animEffect>
                                    <p:animScale>
                                      <p:cBhvr>
                                        <p:cTn id="15" dur="250" autoRev="1" fill="hold"/>
                                        <p:tgtEl>
                                          <p:spTgt spid="1026"/>
                                        </p:tgtEl>
                                      </p:cBhvr>
                                      <p:by x="105000" y="105000"/>
                                    </p:animScale>
                                  </p:childTnLst>
                                </p:cTn>
                              </p:par>
                            </p:childTnLst>
                          </p:cTn>
                        </p:par>
                        <p:par>
                          <p:cTn id="16" fill="hold">
                            <p:stCondLst>
                              <p:cond delay="3500"/>
                            </p:stCondLst>
                            <p:childTnLst>
                              <p:par>
                                <p:cTn id="17" presetID="26" presetClass="emph" presetSubtype="0" fill="hold" nodeType="afterEffect">
                                  <p:stCondLst>
                                    <p:cond delay="1000"/>
                                  </p:stCondLst>
                                  <p:childTnLst>
                                    <p:animEffect transition="out" filter="fade">
                                      <p:cBhvr>
                                        <p:cTn id="18" dur="500" tmFilter="0, 0; .2, .5; .8, .5; 1, 0"/>
                                        <p:tgtEl>
                                          <p:spTgt spid="1026"/>
                                        </p:tgtEl>
                                      </p:cBhvr>
                                    </p:animEffect>
                                    <p:animScale>
                                      <p:cBhvr>
                                        <p:cTn id="19" dur="250" autoRev="1" fill="hold"/>
                                        <p:tgtEl>
                                          <p:spTgt spid="1026"/>
                                        </p:tgtEl>
                                      </p:cBhvr>
                                      <p:by x="105000" y="105000"/>
                                    </p:animScale>
                                  </p:childTnLst>
                                </p:cTn>
                              </p:par>
                            </p:childTnLst>
                          </p:cTn>
                        </p:par>
                        <p:par>
                          <p:cTn id="20" fill="hold">
                            <p:stCondLst>
                              <p:cond delay="5000"/>
                            </p:stCondLst>
                            <p:childTnLst>
                              <p:par>
                                <p:cTn id="21" presetID="26" presetClass="emph" presetSubtype="0" fill="hold" nodeType="afterEffect">
                                  <p:stCondLst>
                                    <p:cond delay="1000"/>
                                  </p:stCondLst>
                                  <p:childTnLst>
                                    <p:animEffect transition="out" filter="fade">
                                      <p:cBhvr>
                                        <p:cTn id="22" dur="500" tmFilter="0, 0; .2, .5; .8, .5; 1, 0"/>
                                        <p:tgtEl>
                                          <p:spTgt spid="1026"/>
                                        </p:tgtEl>
                                      </p:cBhvr>
                                    </p:animEffect>
                                    <p:animScale>
                                      <p:cBhvr>
                                        <p:cTn id="23" dur="250" autoRev="1" fill="hold"/>
                                        <p:tgtEl>
                                          <p:spTgt spid="1026"/>
                                        </p:tgtEl>
                                      </p:cBhvr>
                                      <p:by x="105000" y="105000"/>
                                    </p:animScale>
                                  </p:childTnLst>
                                </p:cTn>
                              </p:par>
                            </p:childTnLst>
                          </p:cTn>
                        </p:par>
                        <p:par>
                          <p:cTn id="24" fill="hold">
                            <p:stCondLst>
                              <p:cond delay="6500"/>
                            </p:stCondLst>
                            <p:childTnLst>
                              <p:par>
                                <p:cTn id="25" presetID="26" presetClass="emph" presetSubtype="0" fill="hold" nodeType="afterEffect">
                                  <p:stCondLst>
                                    <p:cond delay="1000"/>
                                  </p:stCondLst>
                                  <p:childTnLst>
                                    <p:animEffect transition="out" filter="fade">
                                      <p:cBhvr>
                                        <p:cTn id="26" dur="500" tmFilter="0, 0; .2, .5; .8, .5; 1, 0"/>
                                        <p:tgtEl>
                                          <p:spTgt spid="1026"/>
                                        </p:tgtEl>
                                      </p:cBhvr>
                                    </p:animEffect>
                                    <p:animScale>
                                      <p:cBhvr>
                                        <p:cTn id="27" dur="250" autoRev="1" fill="hold"/>
                                        <p:tgtEl>
                                          <p:spTgt spid="102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492325" y="4208731"/>
            <a:ext cx="3400354" cy="369332"/>
          </a:xfrm>
          <a:prstGeom prst="rect">
            <a:avLst/>
          </a:prstGeom>
          <a:noFill/>
        </p:spPr>
        <p:txBody>
          <a:bodyPr wrap="none" rtlCol="0">
            <a:spAutoFit/>
          </a:bodyPr>
          <a:lstStyle/>
          <a:p>
            <a:r>
              <a:rPr lang="hr-HR" dirty="0" smtClean="0">
                <a:solidFill>
                  <a:schemeClr val="bg1"/>
                </a:solidFill>
              </a:rPr>
              <a:t>Hrvatska u brojkama – 2016. </a:t>
            </a:r>
            <a:r>
              <a:rPr lang="hr-HR" i="1" dirty="0" smtClean="0">
                <a:solidFill>
                  <a:schemeClr val="bg1"/>
                </a:solidFill>
              </a:rPr>
              <a:t>(DZS)</a:t>
            </a:r>
            <a:endParaRPr lang="hr-HR" i="1" dirty="0">
              <a:solidFill>
                <a:schemeClr val="bg1"/>
              </a:solidFill>
            </a:endParaRPr>
          </a:p>
        </p:txBody>
      </p:sp>
      <p:sp>
        <p:nvSpPr>
          <p:cNvPr id="8195" name="Rezervirano mjesto teksta 3"/>
          <p:cNvSpPr>
            <a:spLocks noGrp="1"/>
          </p:cNvSpPr>
          <p:nvPr>
            <p:ph idx="1"/>
          </p:nvPr>
        </p:nvSpPr>
        <p:spPr>
          <a:xfrm>
            <a:off x="22248" y="672786"/>
            <a:ext cx="9734328" cy="6284606"/>
          </a:xfrm>
        </p:spPr>
        <p:txBody>
          <a:bodyPr>
            <a:noAutofit/>
          </a:bodyPr>
          <a:lstStyle/>
          <a:p>
            <a:pPr marL="324000" indent="-288000">
              <a:spcBef>
                <a:spcPts val="600"/>
              </a:spcBef>
              <a:buFont typeface="Calibri" panose="020F0502020204030204" pitchFamily="34" charset="0"/>
              <a:buChar char="‒"/>
            </a:pPr>
            <a:r>
              <a:rPr lang="hr-HR" altLang="sr-Latn-RS" sz="2200" b="1" dirty="0" smtClean="0">
                <a:solidFill>
                  <a:srgbClr val="FF0000"/>
                </a:solidFill>
              </a:rPr>
              <a:t>doba lječilišnog turizma – </a:t>
            </a:r>
            <a:r>
              <a:rPr lang="hr-HR" altLang="sr-Latn-RS" sz="2200" dirty="0" smtClean="0"/>
              <a:t>19. st – toplice u </a:t>
            </a:r>
            <a:r>
              <a:rPr lang="hr-HR" altLang="sr-Latn-RS" sz="2200" dirty="0" err="1" smtClean="0"/>
              <a:t>Peripanonskoj</a:t>
            </a:r>
            <a:r>
              <a:rPr lang="hr-HR" altLang="sr-Latn-RS" sz="2200" dirty="0" smtClean="0"/>
              <a:t> Hrvatskoj</a:t>
            </a:r>
          </a:p>
          <a:p>
            <a:pPr marL="724050" lvl="1" indent="-288000">
              <a:spcBef>
                <a:spcPts val="600"/>
              </a:spcBef>
              <a:buFont typeface="Calibri" panose="020F0502020204030204" pitchFamily="34" charset="0"/>
              <a:buChar char="‒"/>
            </a:pPr>
            <a:r>
              <a:rPr lang="hr-HR" altLang="sr-Latn-RS" sz="2200" dirty="0" smtClean="0"/>
              <a:t>kupališni turizam se razvija izgradnjom </a:t>
            </a:r>
            <a:r>
              <a:rPr lang="hr-HR" altLang="sr-Latn-RS" sz="2200" b="1" dirty="0" smtClean="0">
                <a:solidFill>
                  <a:srgbClr val="FF0000"/>
                </a:solidFill>
              </a:rPr>
              <a:t>željeznica </a:t>
            </a:r>
            <a:r>
              <a:rPr lang="hr-HR" altLang="sr-Latn-RS" sz="2200" dirty="0" smtClean="0"/>
              <a:t>i </a:t>
            </a:r>
            <a:r>
              <a:rPr lang="hr-HR" altLang="sr-Latn-RS" sz="2200" b="1" dirty="0" smtClean="0">
                <a:solidFill>
                  <a:srgbClr val="FF0000"/>
                </a:solidFill>
              </a:rPr>
              <a:t>parobrodskih linija</a:t>
            </a:r>
          </a:p>
          <a:p>
            <a:pPr marL="724050" lvl="1" indent="-288000">
              <a:spcBef>
                <a:spcPts val="600"/>
              </a:spcBef>
              <a:buFont typeface="Calibri" panose="020F0502020204030204" pitchFamily="34" charset="0"/>
              <a:buChar char="‒"/>
            </a:pPr>
            <a:r>
              <a:rPr lang="hr-HR" altLang="sr-Latn-RS" sz="2200" b="1" dirty="0" smtClean="0">
                <a:solidFill>
                  <a:srgbClr val="FF0000"/>
                </a:solidFill>
              </a:rPr>
              <a:t>turistička mjesta: </a:t>
            </a:r>
            <a:r>
              <a:rPr lang="hr-HR" altLang="sr-Latn-RS" sz="2200" dirty="0" smtClean="0"/>
              <a:t>Lovran, Opatija, Crikvenica, Rab, Lošinj i Krk</a:t>
            </a:r>
          </a:p>
          <a:p>
            <a:pPr marL="724050" lvl="1" indent="-288000">
              <a:spcBef>
                <a:spcPts val="600"/>
              </a:spcBef>
              <a:buFont typeface="Calibri" panose="020F0502020204030204" pitchFamily="34" charset="0"/>
              <a:buChar char="‒"/>
            </a:pPr>
            <a:r>
              <a:rPr lang="hr-HR" altLang="sr-Latn-RS" sz="2200" b="1" dirty="0" smtClean="0">
                <a:solidFill>
                  <a:srgbClr val="FF0000"/>
                </a:solidFill>
              </a:rPr>
              <a:t>prva vila </a:t>
            </a:r>
            <a:r>
              <a:rPr lang="hr-HR" altLang="sr-Latn-RS" sz="2200" dirty="0" smtClean="0"/>
              <a:t>– 1844. – </a:t>
            </a:r>
            <a:r>
              <a:rPr lang="hr-HR" altLang="sr-Latn-RS" sz="2200" b="1" dirty="0" smtClean="0"/>
              <a:t>vila </a:t>
            </a:r>
            <a:r>
              <a:rPr lang="hr-HR" altLang="sr-Latn-RS" sz="2200" b="1" dirty="0" err="1" smtClean="0"/>
              <a:t>Angiolina</a:t>
            </a:r>
            <a:r>
              <a:rPr lang="hr-HR" altLang="sr-Latn-RS" sz="2200" b="1" dirty="0" smtClean="0"/>
              <a:t> </a:t>
            </a:r>
            <a:r>
              <a:rPr lang="hr-HR" altLang="sr-Latn-RS" sz="2200" dirty="0" smtClean="0"/>
              <a:t>u Opatiji (danas muzej turizma)</a:t>
            </a:r>
          </a:p>
          <a:p>
            <a:pPr marL="724050" lvl="1" indent="-288000">
              <a:spcBef>
                <a:spcPts val="600"/>
              </a:spcBef>
              <a:buFont typeface="Calibri" panose="020F0502020204030204" pitchFamily="34" charset="0"/>
              <a:buChar char="‒"/>
            </a:pPr>
            <a:r>
              <a:rPr lang="hr-HR" altLang="sr-Latn-RS" sz="2200" b="1" dirty="0" smtClean="0">
                <a:solidFill>
                  <a:srgbClr val="FF0000"/>
                </a:solidFill>
              </a:rPr>
              <a:t>prvi hotel </a:t>
            </a:r>
            <a:r>
              <a:rPr lang="hr-HR" altLang="sr-Latn-RS" sz="2200" dirty="0" smtClean="0"/>
              <a:t>– 1884. – hotel </a:t>
            </a:r>
            <a:r>
              <a:rPr lang="hr-HR" altLang="sr-Latn-RS" sz="2200" b="1" dirty="0" smtClean="0"/>
              <a:t>Kvarner</a:t>
            </a:r>
            <a:r>
              <a:rPr lang="hr-HR" altLang="sr-Latn-RS" sz="2200" dirty="0" smtClean="0"/>
              <a:t> u Opatiji</a:t>
            </a:r>
          </a:p>
          <a:p>
            <a:pPr marL="324000" indent="-288000">
              <a:spcBef>
                <a:spcPts val="1800"/>
              </a:spcBef>
              <a:buFont typeface="Calibri" panose="020F0502020204030204" pitchFamily="34" charset="0"/>
              <a:buChar char="‒"/>
            </a:pPr>
            <a:r>
              <a:rPr lang="hr-HR" altLang="sr-Latn-RS" sz="2200" dirty="0" smtClean="0"/>
              <a:t>od </a:t>
            </a:r>
            <a:r>
              <a:rPr lang="hr-HR" altLang="sr-Latn-RS" sz="2200" dirty="0"/>
              <a:t>1965. do 1988. – veliki uspon hrvatskog turizma - </a:t>
            </a:r>
            <a:r>
              <a:rPr lang="hr-HR" altLang="sr-Latn-RS" sz="2200" b="1" dirty="0">
                <a:solidFill>
                  <a:srgbClr val="FF0000"/>
                </a:solidFill>
              </a:rPr>
              <a:t>era masovnog turizma</a:t>
            </a:r>
          </a:p>
          <a:p>
            <a:pPr marL="724050" lvl="1" indent="-288000">
              <a:spcBef>
                <a:spcPts val="600"/>
              </a:spcBef>
              <a:buFont typeface="Calibri" panose="020F0502020204030204" pitchFamily="34" charset="0"/>
              <a:buChar char="‒"/>
            </a:pPr>
            <a:r>
              <a:rPr lang="hr-HR" altLang="sr-Latn-RS" sz="2200" dirty="0"/>
              <a:t>grade se brojni </a:t>
            </a:r>
            <a:r>
              <a:rPr lang="hr-HR" altLang="sr-Latn-RS" sz="2200" dirty="0" err="1"/>
              <a:t>ug</a:t>
            </a:r>
            <a:r>
              <a:rPr lang="hr-HR" altLang="sr-Latn-RS" sz="2200" dirty="0"/>
              <a:t>. objekti i smještajni kapaciteti na Jadranu</a:t>
            </a:r>
          </a:p>
          <a:p>
            <a:pPr marL="724050" lvl="1" indent="-288000">
              <a:spcBef>
                <a:spcPts val="600"/>
              </a:spcBef>
              <a:buFont typeface="Calibri" panose="020F0502020204030204" pitchFamily="34" charset="0"/>
              <a:buChar char="‒"/>
            </a:pPr>
            <a:r>
              <a:rPr lang="hr-HR" altLang="sr-Latn-RS" sz="2200" dirty="0"/>
              <a:t>Hrvatska </a:t>
            </a:r>
            <a:r>
              <a:rPr lang="hr-HR" altLang="sr-Latn-RS" sz="2200" dirty="0" smtClean="0"/>
              <a:t>– </a:t>
            </a:r>
            <a:r>
              <a:rPr lang="hr-HR" altLang="sr-Latn-RS" sz="2200" b="1" dirty="0" smtClean="0">
                <a:solidFill>
                  <a:srgbClr val="FF0000"/>
                </a:solidFill>
              </a:rPr>
              <a:t>više od </a:t>
            </a:r>
            <a:r>
              <a:rPr lang="hr-HR" altLang="sr-Latn-RS" sz="2200" b="1" dirty="0">
                <a:solidFill>
                  <a:srgbClr val="FF0000"/>
                </a:solidFill>
              </a:rPr>
              <a:t>75%</a:t>
            </a:r>
            <a:r>
              <a:rPr lang="hr-HR" altLang="sr-Latn-RS" sz="2200" b="1" dirty="0"/>
              <a:t> ukupnog turističkog prometa Jugoslavije</a:t>
            </a:r>
          </a:p>
          <a:p>
            <a:pPr marL="324000" indent="-288000">
              <a:spcBef>
                <a:spcPts val="1800"/>
              </a:spcBef>
              <a:buFont typeface="Calibri" panose="020F0502020204030204" pitchFamily="34" charset="0"/>
              <a:buChar char="‒"/>
            </a:pPr>
            <a:r>
              <a:rPr lang="hr-HR" altLang="sr-Latn-RS" sz="2400" b="1" dirty="0">
                <a:solidFill>
                  <a:srgbClr val="FF0000"/>
                </a:solidFill>
              </a:rPr>
              <a:t>masovni turizam</a:t>
            </a:r>
          </a:p>
          <a:p>
            <a:pPr marL="724050" lvl="1" indent="-288000">
              <a:spcBef>
                <a:spcPts val="0"/>
              </a:spcBef>
              <a:buFont typeface="Calibri" panose="020F0502020204030204" pitchFamily="34" charset="0"/>
              <a:buChar char="‒"/>
            </a:pPr>
            <a:r>
              <a:rPr lang="hr-HR" altLang="sr-Latn-RS" sz="2200" dirty="0"/>
              <a:t>cilja se na masovnost gostiju a ne na kvalitetu ponude</a:t>
            </a:r>
          </a:p>
          <a:p>
            <a:pPr marL="724050" lvl="1" indent="-288000">
              <a:spcBef>
                <a:spcPts val="600"/>
              </a:spcBef>
              <a:buFont typeface="Calibri" panose="020F0502020204030204" pitchFamily="34" charset="0"/>
              <a:buChar char="‒"/>
            </a:pPr>
            <a:r>
              <a:rPr lang="hr-HR" altLang="sr-Latn-RS" sz="2200" b="1" dirty="0">
                <a:solidFill>
                  <a:srgbClr val="FF0000"/>
                </a:solidFill>
              </a:rPr>
              <a:t>kvaliteta</a:t>
            </a:r>
            <a:r>
              <a:rPr lang="hr-HR" altLang="sr-Latn-RS" sz="2200" dirty="0">
                <a:solidFill>
                  <a:srgbClr val="FF0000"/>
                </a:solidFill>
              </a:rPr>
              <a:t> </a:t>
            </a:r>
            <a:r>
              <a:rPr lang="hr-HR" altLang="sr-Latn-RS" sz="2200" dirty="0"/>
              <a:t>turističke </a:t>
            </a:r>
            <a:r>
              <a:rPr lang="hr-HR" altLang="sr-Latn-RS" sz="2200" b="1" dirty="0">
                <a:solidFill>
                  <a:srgbClr val="FF0000"/>
                </a:solidFill>
              </a:rPr>
              <a:t>usluge</a:t>
            </a:r>
            <a:r>
              <a:rPr lang="hr-HR" altLang="sr-Latn-RS" sz="2200" dirty="0">
                <a:solidFill>
                  <a:srgbClr val="FF0000"/>
                </a:solidFill>
              </a:rPr>
              <a:t> </a:t>
            </a:r>
            <a:r>
              <a:rPr lang="hr-HR" altLang="sr-Latn-RS" sz="2200" dirty="0"/>
              <a:t>je bila </a:t>
            </a:r>
            <a:r>
              <a:rPr lang="hr-HR" altLang="sr-Latn-RS" sz="2200" b="1" dirty="0">
                <a:solidFill>
                  <a:srgbClr val="FF0000"/>
                </a:solidFill>
              </a:rPr>
              <a:t>uglavnom niska</a:t>
            </a:r>
            <a:r>
              <a:rPr lang="hr-HR" altLang="sr-Latn-RS" sz="2200" dirty="0">
                <a:solidFill>
                  <a:srgbClr val="FF0000"/>
                </a:solidFill>
              </a:rPr>
              <a:t> </a:t>
            </a:r>
            <a:r>
              <a:rPr lang="hr-HR" altLang="sr-Latn-RS" sz="2200" dirty="0"/>
              <a:t>– sunce i more</a:t>
            </a:r>
          </a:p>
          <a:p>
            <a:pPr marL="724050" lvl="1" indent="-288000">
              <a:spcBef>
                <a:spcPts val="600"/>
              </a:spcBef>
              <a:buFont typeface="Calibri" panose="020F0502020204030204" pitchFamily="34" charset="0"/>
              <a:buChar char="‒"/>
            </a:pPr>
            <a:r>
              <a:rPr lang="hr-HR" altLang="sr-Latn-RS" sz="2200" dirty="0"/>
              <a:t>Hrvatska – </a:t>
            </a:r>
            <a:r>
              <a:rPr lang="hr-HR" altLang="sr-Latn-RS" sz="2200" b="1" dirty="0">
                <a:solidFill>
                  <a:srgbClr val="FF0000"/>
                </a:solidFill>
              </a:rPr>
              <a:t>jeftino turističko odredište s naglaskom na kupališni turizam</a:t>
            </a:r>
          </a:p>
          <a:p>
            <a:pPr marL="724050" lvl="1" indent="-288000">
              <a:spcBef>
                <a:spcPts val="600"/>
              </a:spcBef>
              <a:buFont typeface="Calibri" panose="020F0502020204030204" pitchFamily="34" charset="0"/>
              <a:buChar char="‒"/>
            </a:pPr>
            <a:r>
              <a:rPr lang="hr-HR" altLang="sr-Latn-RS" sz="2200" dirty="0"/>
              <a:t>najbrojniji turisti iz Njemačke, Austrije i Italije</a:t>
            </a:r>
          </a:p>
          <a:p>
            <a:pPr marL="324000" indent="-288000">
              <a:spcBef>
                <a:spcPts val="600"/>
              </a:spcBef>
              <a:buFont typeface="Calibri" panose="020F0502020204030204" pitchFamily="34" charset="0"/>
              <a:buChar char="‒"/>
            </a:pPr>
            <a:endParaRPr lang="hr-HR" altLang="sr-Latn-RS" sz="2200" dirty="0" smtClean="0"/>
          </a:p>
        </p:txBody>
      </p:sp>
      <p:sp>
        <p:nvSpPr>
          <p:cNvPr id="8194" name="Naslov 1"/>
          <p:cNvSpPr>
            <a:spLocks noGrp="1"/>
          </p:cNvSpPr>
          <p:nvPr>
            <p:ph type="title"/>
          </p:nvPr>
        </p:nvSpPr>
        <p:spPr/>
        <p:txBody>
          <a:bodyPr/>
          <a:lstStyle/>
          <a:p>
            <a:r>
              <a:rPr lang="hr-HR" altLang="sr-Latn-RS" sz="3200" dirty="0" smtClean="0"/>
              <a:t>Povijesni razvoj turizma u Hrvatskoj</a:t>
            </a:r>
          </a:p>
        </p:txBody>
      </p:sp>
    </p:spTree>
    <p:extLst>
      <p:ext uri="{BB962C8B-B14F-4D97-AF65-F5344CB8AC3E}">
        <p14:creationId xmlns:p14="http://schemas.microsoft.com/office/powerpoint/2010/main" val="1807586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fade">
                                      <p:cBhvr>
                                        <p:cTn id="7" dur="250"/>
                                        <p:tgtEl>
                                          <p:spTgt spid="819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195">
                                            <p:txEl>
                                              <p:pRg st="1" end="1"/>
                                            </p:txEl>
                                          </p:spTgt>
                                        </p:tgtEl>
                                        <p:attrNameLst>
                                          <p:attrName>style.visibility</p:attrName>
                                        </p:attrNameLst>
                                      </p:cBhvr>
                                      <p:to>
                                        <p:strVal val="visible"/>
                                      </p:to>
                                    </p:set>
                                    <p:animEffect transition="in" filter="fade">
                                      <p:cBhvr>
                                        <p:cTn id="10" dur="250"/>
                                        <p:tgtEl>
                                          <p:spTgt spid="819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195">
                                            <p:txEl>
                                              <p:pRg st="2" end="2"/>
                                            </p:txEl>
                                          </p:spTgt>
                                        </p:tgtEl>
                                        <p:attrNameLst>
                                          <p:attrName>style.visibility</p:attrName>
                                        </p:attrNameLst>
                                      </p:cBhvr>
                                      <p:to>
                                        <p:strVal val="visible"/>
                                      </p:to>
                                    </p:set>
                                    <p:animEffect transition="in" filter="fade">
                                      <p:cBhvr>
                                        <p:cTn id="13" dur="250"/>
                                        <p:tgtEl>
                                          <p:spTgt spid="819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195">
                                            <p:txEl>
                                              <p:pRg st="3" end="3"/>
                                            </p:txEl>
                                          </p:spTgt>
                                        </p:tgtEl>
                                        <p:attrNameLst>
                                          <p:attrName>style.visibility</p:attrName>
                                        </p:attrNameLst>
                                      </p:cBhvr>
                                      <p:to>
                                        <p:strVal val="visible"/>
                                      </p:to>
                                    </p:set>
                                    <p:animEffect transition="in" filter="fade">
                                      <p:cBhvr>
                                        <p:cTn id="16" dur="250"/>
                                        <p:tgtEl>
                                          <p:spTgt spid="8195">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195">
                                            <p:txEl>
                                              <p:pRg st="4" end="4"/>
                                            </p:txEl>
                                          </p:spTgt>
                                        </p:tgtEl>
                                        <p:attrNameLst>
                                          <p:attrName>style.visibility</p:attrName>
                                        </p:attrNameLst>
                                      </p:cBhvr>
                                      <p:to>
                                        <p:strVal val="visible"/>
                                      </p:to>
                                    </p:set>
                                    <p:animEffect transition="in" filter="fade">
                                      <p:cBhvr>
                                        <p:cTn id="19" dur="250"/>
                                        <p:tgtEl>
                                          <p:spTgt spid="8195">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195">
                                            <p:txEl>
                                              <p:pRg st="5" end="5"/>
                                            </p:txEl>
                                          </p:spTgt>
                                        </p:tgtEl>
                                        <p:attrNameLst>
                                          <p:attrName>style.visibility</p:attrName>
                                        </p:attrNameLst>
                                      </p:cBhvr>
                                      <p:to>
                                        <p:strVal val="visible"/>
                                      </p:to>
                                    </p:set>
                                    <p:animEffect transition="in" filter="fade">
                                      <p:cBhvr>
                                        <p:cTn id="24" dur="250"/>
                                        <p:tgtEl>
                                          <p:spTgt spid="8195">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195">
                                            <p:txEl>
                                              <p:pRg st="6" end="6"/>
                                            </p:txEl>
                                          </p:spTgt>
                                        </p:tgtEl>
                                        <p:attrNameLst>
                                          <p:attrName>style.visibility</p:attrName>
                                        </p:attrNameLst>
                                      </p:cBhvr>
                                      <p:to>
                                        <p:strVal val="visible"/>
                                      </p:to>
                                    </p:set>
                                    <p:animEffect transition="in" filter="fade">
                                      <p:cBhvr>
                                        <p:cTn id="27" dur="250"/>
                                        <p:tgtEl>
                                          <p:spTgt spid="8195">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195">
                                            <p:txEl>
                                              <p:pRg st="7" end="7"/>
                                            </p:txEl>
                                          </p:spTgt>
                                        </p:tgtEl>
                                        <p:attrNameLst>
                                          <p:attrName>style.visibility</p:attrName>
                                        </p:attrNameLst>
                                      </p:cBhvr>
                                      <p:to>
                                        <p:strVal val="visible"/>
                                      </p:to>
                                    </p:set>
                                    <p:animEffect transition="in" filter="fade">
                                      <p:cBhvr>
                                        <p:cTn id="30" dur="250"/>
                                        <p:tgtEl>
                                          <p:spTgt spid="8195">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195">
                                            <p:txEl>
                                              <p:pRg st="8" end="8"/>
                                            </p:txEl>
                                          </p:spTgt>
                                        </p:tgtEl>
                                        <p:attrNameLst>
                                          <p:attrName>style.visibility</p:attrName>
                                        </p:attrNameLst>
                                      </p:cBhvr>
                                      <p:to>
                                        <p:strVal val="visible"/>
                                      </p:to>
                                    </p:set>
                                    <p:animEffect transition="in" filter="fade">
                                      <p:cBhvr>
                                        <p:cTn id="35" dur="250"/>
                                        <p:tgtEl>
                                          <p:spTgt spid="8195">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195">
                                            <p:txEl>
                                              <p:pRg st="9" end="9"/>
                                            </p:txEl>
                                          </p:spTgt>
                                        </p:tgtEl>
                                        <p:attrNameLst>
                                          <p:attrName>style.visibility</p:attrName>
                                        </p:attrNameLst>
                                      </p:cBhvr>
                                      <p:to>
                                        <p:strVal val="visible"/>
                                      </p:to>
                                    </p:set>
                                    <p:animEffect transition="in" filter="fade">
                                      <p:cBhvr>
                                        <p:cTn id="38" dur="250"/>
                                        <p:tgtEl>
                                          <p:spTgt spid="8195">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195">
                                            <p:txEl>
                                              <p:pRg st="10" end="10"/>
                                            </p:txEl>
                                          </p:spTgt>
                                        </p:tgtEl>
                                        <p:attrNameLst>
                                          <p:attrName>style.visibility</p:attrName>
                                        </p:attrNameLst>
                                      </p:cBhvr>
                                      <p:to>
                                        <p:strVal val="visible"/>
                                      </p:to>
                                    </p:set>
                                    <p:animEffect transition="in" filter="fade">
                                      <p:cBhvr>
                                        <p:cTn id="41" dur="250"/>
                                        <p:tgtEl>
                                          <p:spTgt spid="8195">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195">
                                            <p:txEl>
                                              <p:pRg st="11" end="11"/>
                                            </p:txEl>
                                          </p:spTgt>
                                        </p:tgtEl>
                                        <p:attrNameLst>
                                          <p:attrName>style.visibility</p:attrName>
                                        </p:attrNameLst>
                                      </p:cBhvr>
                                      <p:to>
                                        <p:strVal val="visible"/>
                                      </p:to>
                                    </p:set>
                                    <p:animEffect transition="in" filter="fade">
                                      <p:cBhvr>
                                        <p:cTn id="44" dur="250"/>
                                        <p:tgtEl>
                                          <p:spTgt spid="8195">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8195">
                                            <p:txEl>
                                              <p:pRg st="12" end="12"/>
                                            </p:txEl>
                                          </p:spTgt>
                                        </p:tgtEl>
                                        <p:attrNameLst>
                                          <p:attrName>style.visibility</p:attrName>
                                        </p:attrNameLst>
                                      </p:cBhvr>
                                      <p:to>
                                        <p:strVal val="visible"/>
                                      </p:to>
                                    </p:set>
                                    <p:animEffect transition="in" filter="fade">
                                      <p:cBhvr>
                                        <p:cTn id="47" dur="250"/>
                                        <p:tgtEl>
                                          <p:spTgt spid="819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a:graphicFrameLocks/>
          </p:cNvGraphicFramePr>
          <p:nvPr>
            <p:extLst>
              <p:ext uri="{D42A27DB-BD31-4B8C-83A1-F6EECF244321}">
                <p14:modId xmlns:p14="http://schemas.microsoft.com/office/powerpoint/2010/main" val="2055140617"/>
              </p:ext>
            </p:extLst>
          </p:nvPr>
        </p:nvGraphicFramePr>
        <p:xfrm>
          <a:off x="0" y="1741371"/>
          <a:ext cx="9144000" cy="4999997"/>
        </p:xfrm>
        <a:graphic>
          <a:graphicData uri="http://schemas.openxmlformats.org/drawingml/2006/chart">
            <c:chart xmlns:c="http://schemas.openxmlformats.org/drawingml/2006/chart" xmlns:r="http://schemas.openxmlformats.org/officeDocument/2006/relationships" r:id="rId3"/>
          </a:graphicData>
        </a:graphic>
      </p:graphicFrame>
      <p:sp>
        <p:nvSpPr>
          <p:cNvPr id="8195" name="Rezervirano mjesto teksta 3"/>
          <p:cNvSpPr>
            <a:spLocks noGrp="1"/>
          </p:cNvSpPr>
          <p:nvPr>
            <p:ph idx="1"/>
          </p:nvPr>
        </p:nvSpPr>
        <p:spPr>
          <a:xfrm>
            <a:off x="22248" y="573394"/>
            <a:ext cx="9086256" cy="6023958"/>
          </a:xfrm>
        </p:spPr>
        <p:txBody>
          <a:bodyPr>
            <a:noAutofit/>
          </a:bodyPr>
          <a:lstStyle/>
          <a:p>
            <a:pPr marL="324000" indent="-288000">
              <a:spcBef>
                <a:spcPts val="600"/>
              </a:spcBef>
              <a:buFont typeface="Calibri" panose="020F0502020204030204" pitchFamily="34" charset="0"/>
              <a:buChar char="‒"/>
            </a:pPr>
            <a:r>
              <a:rPr lang="hr-HR" altLang="sr-Latn-RS" sz="2200" dirty="0" smtClean="0"/>
              <a:t>za vrijeme velikosrpske agresije na Hrvatsku </a:t>
            </a:r>
            <a:r>
              <a:rPr lang="hr-HR" altLang="sr-Latn-RS" sz="2200" b="1" dirty="0" smtClean="0">
                <a:solidFill>
                  <a:srgbClr val="FF0000"/>
                </a:solidFill>
              </a:rPr>
              <a:t>turizam zamire </a:t>
            </a:r>
          </a:p>
          <a:p>
            <a:pPr marL="324000" indent="-288000">
              <a:spcBef>
                <a:spcPts val="1200"/>
              </a:spcBef>
              <a:buFont typeface="Calibri" panose="020F0502020204030204" pitchFamily="34" charset="0"/>
              <a:buChar char="‒"/>
            </a:pPr>
            <a:r>
              <a:rPr lang="hr-HR" altLang="sr-Latn-RS" sz="2200" b="1" dirty="0" smtClean="0">
                <a:solidFill>
                  <a:srgbClr val="FF0000"/>
                </a:solidFill>
              </a:rPr>
              <a:t>oporavak turizma od 1996. </a:t>
            </a:r>
            <a:r>
              <a:rPr lang="hr-HR" altLang="sr-Latn-RS" sz="2200" dirty="0" smtClean="0"/>
              <a:t>i sve do danas bilježimo </a:t>
            </a:r>
            <a:r>
              <a:rPr lang="hr-HR" altLang="sr-Latn-RS" sz="2200" b="1" dirty="0" smtClean="0">
                <a:solidFill>
                  <a:srgbClr val="FF0000"/>
                </a:solidFill>
              </a:rPr>
              <a:t>rast turističkog prometa</a:t>
            </a:r>
            <a:r>
              <a:rPr lang="hr-HR" altLang="sr-Latn-RS" sz="2200" dirty="0" smtClean="0"/>
              <a:t> (broj dolazaka, broj noćenja i visina prihoda od turizma)</a:t>
            </a:r>
          </a:p>
          <a:p>
            <a:pPr marL="324000" indent="-288000">
              <a:spcBef>
                <a:spcPts val="600"/>
              </a:spcBef>
              <a:buFont typeface="Calibri" panose="020F0502020204030204" pitchFamily="34" charset="0"/>
              <a:buChar char="‒"/>
            </a:pPr>
            <a:r>
              <a:rPr lang="hr-HR" altLang="sr-Latn-RS" sz="2200" b="1" dirty="0" smtClean="0">
                <a:solidFill>
                  <a:srgbClr val="FF0000"/>
                </a:solidFill>
              </a:rPr>
              <a:t>godišnja stopa rasta </a:t>
            </a:r>
            <a:r>
              <a:rPr lang="hr-HR" altLang="sr-Latn-RS" sz="2200" dirty="0" smtClean="0"/>
              <a:t>turističkih kretanja – </a:t>
            </a:r>
            <a:r>
              <a:rPr lang="hr-HR" altLang="sr-Latn-RS" sz="2200" b="1" dirty="0" smtClean="0">
                <a:solidFill>
                  <a:srgbClr val="FF0000"/>
                </a:solidFill>
              </a:rPr>
              <a:t>oko 9%</a:t>
            </a:r>
          </a:p>
        </p:txBody>
      </p:sp>
      <p:sp>
        <p:nvSpPr>
          <p:cNvPr id="8194" name="Naslov 1"/>
          <p:cNvSpPr>
            <a:spLocks noGrp="1"/>
          </p:cNvSpPr>
          <p:nvPr>
            <p:ph type="title"/>
          </p:nvPr>
        </p:nvSpPr>
        <p:spPr/>
        <p:txBody>
          <a:bodyPr/>
          <a:lstStyle/>
          <a:p>
            <a:r>
              <a:rPr lang="hr-HR" altLang="sr-Latn-RS" sz="3200" dirty="0" smtClean="0"/>
              <a:t>Povijesni razvoj turizma u Hrvatskoj</a:t>
            </a:r>
          </a:p>
        </p:txBody>
      </p:sp>
      <p:sp>
        <p:nvSpPr>
          <p:cNvPr id="2" name="Freeform 1"/>
          <p:cNvSpPr/>
          <p:nvPr/>
        </p:nvSpPr>
        <p:spPr>
          <a:xfrm>
            <a:off x="380010" y="2541319"/>
            <a:ext cx="8383980" cy="2553195"/>
          </a:xfrm>
          <a:custGeom>
            <a:avLst/>
            <a:gdLst>
              <a:gd name="connsiteX0" fmla="*/ 0 w 8383980"/>
              <a:gd name="connsiteY0" fmla="*/ 2553195 h 2553195"/>
              <a:gd name="connsiteX1" fmla="*/ 570016 w 8383980"/>
              <a:gd name="connsiteY1" fmla="*/ 2470068 h 2553195"/>
              <a:gd name="connsiteX2" fmla="*/ 1045029 w 8383980"/>
              <a:gd name="connsiteY2" fmla="*/ 2327564 h 2553195"/>
              <a:gd name="connsiteX3" fmla="*/ 1591294 w 8383980"/>
              <a:gd name="connsiteY3" fmla="*/ 2196936 h 2553195"/>
              <a:gd name="connsiteX4" fmla="*/ 2125684 w 8383980"/>
              <a:gd name="connsiteY4" fmla="*/ 1959429 h 2553195"/>
              <a:gd name="connsiteX5" fmla="*/ 2636322 w 8383980"/>
              <a:gd name="connsiteY5" fmla="*/ 1876302 h 2553195"/>
              <a:gd name="connsiteX6" fmla="*/ 3158837 w 8383980"/>
              <a:gd name="connsiteY6" fmla="*/ 1769424 h 2553195"/>
              <a:gd name="connsiteX7" fmla="*/ 3669476 w 8383980"/>
              <a:gd name="connsiteY7" fmla="*/ 1745673 h 2553195"/>
              <a:gd name="connsiteX8" fmla="*/ 4191990 w 8383980"/>
              <a:gd name="connsiteY8" fmla="*/ 1531917 h 2553195"/>
              <a:gd name="connsiteX9" fmla="*/ 4702629 w 8383980"/>
              <a:gd name="connsiteY9" fmla="*/ 1258785 h 2553195"/>
              <a:gd name="connsiteX10" fmla="*/ 5237019 w 8383980"/>
              <a:gd name="connsiteY10" fmla="*/ 771897 h 2553195"/>
              <a:gd name="connsiteX11" fmla="*/ 5759533 w 8383980"/>
              <a:gd name="connsiteY11" fmla="*/ 629393 h 2553195"/>
              <a:gd name="connsiteX12" fmla="*/ 6258296 w 8383980"/>
              <a:gd name="connsiteY12" fmla="*/ 1591294 h 2553195"/>
              <a:gd name="connsiteX13" fmla="*/ 6792686 w 8383980"/>
              <a:gd name="connsiteY13" fmla="*/ 1187533 h 2553195"/>
              <a:gd name="connsiteX14" fmla="*/ 7279574 w 8383980"/>
              <a:gd name="connsiteY14" fmla="*/ 451263 h 2553195"/>
              <a:gd name="connsiteX15" fmla="*/ 7885216 w 8383980"/>
              <a:gd name="connsiteY15" fmla="*/ 451263 h 2553195"/>
              <a:gd name="connsiteX16" fmla="*/ 8383980 w 8383980"/>
              <a:gd name="connsiteY16" fmla="*/ 0 h 255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383980" h="2553195">
                <a:moveTo>
                  <a:pt x="0" y="2553195"/>
                </a:moveTo>
                <a:cubicBezTo>
                  <a:pt x="197922" y="2530434"/>
                  <a:pt x="395845" y="2507673"/>
                  <a:pt x="570016" y="2470068"/>
                </a:cubicBezTo>
                <a:cubicBezTo>
                  <a:pt x="744188" y="2432463"/>
                  <a:pt x="874816" y="2373086"/>
                  <a:pt x="1045029" y="2327564"/>
                </a:cubicBezTo>
                <a:cubicBezTo>
                  <a:pt x="1215242" y="2282042"/>
                  <a:pt x="1411185" y="2258292"/>
                  <a:pt x="1591294" y="2196936"/>
                </a:cubicBezTo>
                <a:cubicBezTo>
                  <a:pt x="1771403" y="2135580"/>
                  <a:pt x="1951513" y="2012868"/>
                  <a:pt x="2125684" y="1959429"/>
                </a:cubicBezTo>
                <a:cubicBezTo>
                  <a:pt x="2299855" y="1905990"/>
                  <a:pt x="2464130" y="1907969"/>
                  <a:pt x="2636322" y="1876302"/>
                </a:cubicBezTo>
                <a:cubicBezTo>
                  <a:pt x="2808514" y="1844635"/>
                  <a:pt x="2986645" y="1791195"/>
                  <a:pt x="3158837" y="1769424"/>
                </a:cubicBezTo>
                <a:cubicBezTo>
                  <a:pt x="3331029" y="1747653"/>
                  <a:pt x="3497284" y="1785257"/>
                  <a:pt x="3669476" y="1745673"/>
                </a:cubicBezTo>
                <a:cubicBezTo>
                  <a:pt x="3841668" y="1706088"/>
                  <a:pt x="4019798" y="1613065"/>
                  <a:pt x="4191990" y="1531917"/>
                </a:cubicBezTo>
                <a:cubicBezTo>
                  <a:pt x="4364182" y="1450769"/>
                  <a:pt x="4528457" y="1385455"/>
                  <a:pt x="4702629" y="1258785"/>
                </a:cubicBezTo>
                <a:cubicBezTo>
                  <a:pt x="4876801" y="1132115"/>
                  <a:pt x="5060869" y="876796"/>
                  <a:pt x="5237019" y="771897"/>
                </a:cubicBezTo>
                <a:cubicBezTo>
                  <a:pt x="5413169" y="666998"/>
                  <a:pt x="5589320" y="492827"/>
                  <a:pt x="5759533" y="629393"/>
                </a:cubicBezTo>
                <a:cubicBezTo>
                  <a:pt x="5929746" y="765959"/>
                  <a:pt x="6086104" y="1498271"/>
                  <a:pt x="6258296" y="1591294"/>
                </a:cubicBezTo>
                <a:cubicBezTo>
                  <a:pt x="6430488" y="1684317"/>
                  <a:pt x="6622473" y="1377538"/>
                  <a:pt x="6792686" y="1187533"/>
                </a:cubicBezTo>
                <a:cubicBezTo>
                  <a:pt x="6962899" y="997528"/>
                  <a:pt x="7097486" y="573975"/>
                  <a:pt x="7279574" y="451263"/>
                </a:cubicBezTo>
                <a:cubicBezTo>
                  <a:pt x="7461662" y="328551"/>
                  <a:pt x="7701148" y="526473"/>
                  <a:pt x="7885216" y="451263"/>
                </a:cubicBezTo>
                <a:cubicBezTo>
                  <a:pt x="8069284" y="376053"/>
                  <a:pt x="8226632" y="188026"/>
                  <a:pt x="8383980" y="0"/>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4" name="Rectangle 3"/>
          <p:cNvSpPr/>
          <p:nvPr/>
        </p:nvSpPr>
        <p:spPr>
          <a:xfrm>
            <a:off x="5836719" y="2541319"/>
            <a:ext cx="2126574" cy="4200049"/>
          </a:xfrm>
          <a:prstGeom prst="rect">
            <a:avLst/>
          </a:prstGeom>
          <a:noFill/>
          <a:ln w="57150">
            <a:solidFill>
              <a:srgbClr val="FF4F4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1520" y="3501008"/>
            <a:ext cx="979307" cy="979307"/>
          </a:xfrm>
          <a:prstGeom prst="rect">
            <a:avLst/>
          </a:prstGeom>
        </p:spPr>
      </p:pic>
    </p:spTree>
    <p:extLst>
      <p:ext uri="{BB962C8B-B14F-4D97-AF65-F5344CB8AC3E}">
        <p14:creationId xmlns:p14="http://schemas.microsoft.com/office/powerpoint/2010/main" val="19349229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fade">
                                      <p:cBhvr>
                                        <p:cTn id="7" dur="250"/>
                                        <p:tgtEl>
                                          <p:spTgt spid="81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195">
                                            <p:txEl>
                                              <p:pRg st="1" end="1"/>
                                            </p:txEl>
                                          </p:spTgt>
                                        </p:tgtEl>
                                        <p:attrNameLst>
                                          <p:attrName>style.visibility</p:attrName>
                                        </p:attrNameLst>
                                      </p:cBhvr>
                                      <p:to>
                                        <p:strVal val="visible"/>
                                      </p:to>
                                    </p:set>
                                    <p:animEffect transition="in" filter="fade">
                                      <p:cBhvr>
                                        <p:cTn id="12" dur="250"/>
                                        <p:tgtEl>
                                          <p:spTgt spid="8195">
                                            <p:txEl>
                                              <p:pRg st="1" end="1"/>
                                            </p:txEl>
                                          </p:spTgt>
                                        </p:tgtEl>
                                      </p:cBhvr>
                                    </p:animEffect>
                                  </p:childTnLst>
                                </p:cTn>
                              </p:par>
                            </p:childTnLst>
                          </p:cTn>
                        </p:par>
                        <p:par>
                          <p:cTn id="13" fill="hold">
                            <p:stCondLst>
                              <p:cond delay="250"/>
                            </p:stCondLst>
                            <p:childTnLst>
                              <p:par>
                                <p:cTn id="14" presetID="10" presetClass="entr" presetSubtype="0" fill="hold" grpId="0" nodeType="afterEffect">
                                  <p:stCondLst>
                                    <p:cond delay="0"/>
                                  </p:stCondLst>
                                  <p:childTnLst>
                                    <p:set>
                                      <p:cBhvr>
                                        <p:cTn id="15" dur="1" fill="hold">
                                          <p:stCondLst>
                                            <p:cond delay="0"/>
                                          </p:stCondLst>
                                        </p:cTn>
                                        <p:tgtEl>
                                          <p:spTgt spid="8195">
                                            <p:txEl>
                                              <p:pRg st="2" end="2"/>
                                            </p:txEl>
                                          </p:spTgt>
                                        </p:tgtEl>
                                        <p:attrNameLst>
                                          <p:attrName>style.visibility</p:attrName>
                                        </p:attrNameLst>
                                      </p:cBhvr>
                                      <p:to>
                                        <p:strVal val="visible"/>
                                      </p:to>
                                    </p:set>
                                    <p:animEffect transition="in" filter="fade">
                                      <p:cBhvr>
                                        <p:cTn id="16" dur="250"/>
                                        <p:tgtEl>
                                          <p:spTgt spid="8195">
                                            <p:txEl>
                                              <p:pRg st="2" end="2"/>
                                            </p:tx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25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250"/>
                                        <p:tgtEl>
                                          <p:spTgt spid="9"/>
                                        </p:tgtEl>
                                      </p:cBhvr>
                                    </p:animEffect>
                                  </p:childTnLst>
                                </p:cTn>
                              </p:par>
                            </p:childTnLst>
                          </p:cTn>
                        </p:par>
                        <p:par>
                          <p:cTn id="24" fill="hold">
                            <p:stCondLst>
                              <p:cond delay="750"/>
                            </p:stCondLst>
                            <p:childTnLst>
                              <p:par>
                                <p:cTn id="25" presetID="22" presetClass="entr" presetSubtype="8" fill="hold" grpId="0"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125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8195" grpId="0" build="p"/>
      <p:bldP spid="2" grpId="0" animBg="1"/>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315370" y="17659"/>
            <a:ext cx="8504224" cy="2259213"/>
          </a:xfrm>
          <a:prstGeom prst="rect">
            <a:avLst/>
          </a:prstGeom>
          <a:noFill/>
          <a:ln w="9525">
            <a:noFill/>
            <a:miter lim="800000"/>
            <a:headEnd/>
            <a:tailEnd/>
          </a:ln>
          <a:effectLst/>
        </p:spPr>
      </p:pic>
      <p:pic>
        <p:nvPicPr>
          <p:cNvPr id="1028" name="Picture 4"/>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22947" y="2492896"/>
            <a:ext cx="8685543" cy="2270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0" name="Freeform 49"/>
          <p:cNvSpPr/>
          <p:nvPr/>
        </p:nvSpPr>
        <p:spPr>
          <a:xfrm>
            <a:off x="1330036" y="363426"/>
            <a:ext cx="7058388" cy="1271735"/>
          </a:xfrm>
          <a:custGeom>
            <a:avLst/>
            <a:gdLst>
              <a:gd name="connsiteX0" fmla="*/ 0 w 7220198"/>
              <a:gd name="connsiteY0" fmla="*/ 665019 h 1271735"/>
              <a:gd name="connsiteX1" fmla="*/ 1045029 w 7220198"/>
              <a:gd name="connsiteY1" fmla="*/ 451263 h 1271735"/>
              <a:gd name="connsiteX2" fmla="*/ 2066307 w 7220198"/>
              <a:gd name="connsiteY2" fmla="*/ 641268 h 1271735"/>
              <a:gd name="connsiteX3" fmla="*/ 3099460 w 7220198"/>
              <a:gd name="connsiteY3" fmla="*/ 1270660 h 1271735"/>
              <a:gd name="connsiteX4" fmla="*/ 4156364 w 7220198"/>
              <a:gd name="connsiteY4" fmla="*/ 783772 h 1271735"/>
              <a:gd name="connsiteX5" fmla="*/ 5142016 w 7220198"/>
              <a:gd name="connsiteY5" fmla="*/ 463138 h 1271735"/>
              <a:gd name="connsiteX6" fmla="*/ 6175169 w 7220198"/>
              <a:gd name="connsiteY6" fmla="*/ 415637 h 1271735"/>
              <a:gd name="connsiteX7" fmla="*/ 7220198 w 7220198"/>
              <a:gd name="connsiteY7" fmla="*/ 0 h 1271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20198" h="1271735">
                <a:moveTo>
                  <a:pt x="0" y="665019"/>
                </a:moveTo>
                <a:cubicBezTo>
                  <a:pt x="350322" y="560120"/>
                  <a:pt x="700645" y="455221"/>
                  <a:pt x="1045029" y="451263"/>
                </a:cubicBezTo>
                <a:cubicBezTo>
                  <a:pt x="1389413" y="447305"/>
                  <a:pt x="1723902" y="504702"/>
                  <a:pt x="2066307" y="641268"/>
                </a:cubicBezTo>
                <a:cubicBezTo>
                  <a:pt x="2408712" y="777834"/>
                  <a:pt x="2751117" y="1246909"/>
                  <a:pt x="3099460" y="1270660"/>
                </a:cubicBezTo>
                <a:cubicBezTo>
                  <a:pt x="3447803" y="1294411"/>
                  <a:pt x="3815938" y="918359"/>
                  <a:pt x="4156364" y="783772"/>
                </a:cubicBezTo>
                <a:cubicBezTo>
                  <a:pt x="4496790" y="649185"/>
                  <a:pt x="4805549" y="524494"/>
                  <a:pt x="5142016" y="463138"/>
                </a:cubicBezTo>
                <a:cubicBezTo>
                  <a:pt x="5478483" y="401782"/>
                  <a:pt x="5828805" y="492827"/>
                  <a:pt x="6175169" y="415637"/>
                </a:cubicBezTo>
                <a:cubicBezTo>
                  <a:pt x="6521533" y="338447"/>
                  <a:pt x="6870865" y="169223"/>
                  <a:pt x="7220198" y="0"/>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51" name="Freeform 50"/>
          <p:cNvSpPr/>
          <p:nvPr/>
        </p:nvSpPr>
        <p:spPr>
          <a:xfrm>
            <a:off x="1721922" y="2723729"/>
            <a:ext cx="6666502" cy="1226330"/>
          </a:xfrm>
          <a:custGeom>
            <a:avLst/>
            <a:gdLst>
              <a:gd name="connsiteX0" fmla="*/ 0 w 6828312"/>
              <a:gd name="connsiteY0" fmla="*/ 391885 h 1226330"/>
              <a:gd name="connsiteX1" fmla="*/ 997527 w 6828312"/>
              <a:gd name="connsiteY1" fmla="*/ 83127 h 1226330"/>
              <a:gd name="connsiteX2" fmla="*/ 1935678 w 6828312"/>
              <a:gd name="connsiteY2" fmla="*/ 403761 h 1226330"/>
              <a:gd name="connsiteX3" fmla="*/ 2909455 w 6828312"/>
              <a:gd name="connsiteY3" fmla="*/ 1223158 h 1226330"/>
              <a:gd name="connsiteX4" fmla="*/ 3883231 w 6828312"/>
              <a:gd name="connsiteY4" fmla="*/ 676893 h 1226330"/>
              <a:gd name="connsiteX5" fmla="*/ 4857008 w 6828312"/>
              <a:gd name="connsiteY5" fmla="*/ 415636 h 1226330"/>
              <a:gd name="connsiteX6" fmla="*/ 5830784 w 6828312"/>
              <a:gd name="connsiteY6" fmla="*/ 308758 h 1226330"/>
              <a:gd name="connsiteX7" fmla="*/ 6828312 w 6828312"/>
              <a:gd name="connsiteY7" fmla="*/ 0 h 122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28312" h="1226330">
                <a:moveTo>
                  <a:pt x="0" y="391885"/>
                </a:moveTo>
                <a:cubicBezTo>
                  <a:pt x="337457" y="236516"/>
                  <a:pt x="674914" y="81148"/>
                  <a:pt x="997527" y="83127"/>
                </a:cubicBezTo>
                <a:cubicBezTo>
                  <a:pt x="1320140" y="85106"/>
                  <a:pt x="1617023" y="213756"/>
                  <a:pt x="1935678" y="403761"/>
                </a:cubicBezTo>
                <a:cubicBezTo>
                  <a:pt x="2254333" y="593766"/>
                  <a:pt x="2584863" y="1177636"/>
                  <a:pt x="2909455" y="1223158"/>
                </a:cubicBezTo>
                <a:cubicBezTo>
                  <a:pt x="3234047" y="1268680"/>
                  <a:pt x="3558639" y="811480"/>
                  <a:pt x="3883231" y="676893"/>
                </a:cubicBezTo>
                <a:cubicBezTo>
                  <a:pt x="4207823" y="542306"/>
                  <a:pt x="4532416" y="476992"/>
                  <a:pt x="4857008" y="415636"/>
                </a:cubicBezTo>
                <a:cubicBezTo>
                  <a:pt x="5181600" y="354280"/>
                  <a:pt x="5502233" y="378031"/>
                  <a:pt x="5830784" y="308758"/>
                </a:cubicBezTo>
                <a:cubicBezTo>
                  <a:pt x="6159335" y="239485"/>
                  <a:pt x="6493823" y="119742"/>
                  <a:pt x="6828312" y="0"/>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pic>
        <p:nvPicPr>
          <p:cNvPr id="55" name="Picture 2"/>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541908" y="4714503"/>
            <a:ext cx="8494588" cy="2106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2" name="TextBox 51"/>
          <p:cNvSpPr txBox="1"/>
          <p:nvPr/>
        </p:nvSpPr>
        <p:spPr>
          <a:xfrm>
            <a:off x="3685522" y="4797152"/>
            <a:ext cx="2139112" cy="461665"/>
          </a:xfrm>
          <a:prstGeom prst="rect">
            <a:avLst/>
          </a:prstGeom>
          <a:noFill/>
        </p:spPr>
        <p:txBody>
          <a:bodyPr wrap="none" rtlCol="0">
            <a:spAutoFit/>
          </a:bodyPr>
          <a:lstStyle/>
          <a:p>
            <a:r>
              <a:rPr lang="hr-HR" sz="2400" b="1" dirty="0" smtClean="0">
                <a:solidFill>
                  <a:schemeClr val="tx1">
                    <a:lumMod val="75000"/>
                    <a:lumOff val="25000"/>
                  </a:schemeClr>
                </a:solidFill>
              </a:rPr>
              <a:t>BROJ POSTELJA</a:t>
            </a:r>
            <a:endParaRPr lang="hr-HR" sz="2400" b="1" dirty="0">
              <a:solidFill>
                <a:schemeClr val="tx1">
                  <a:lumMod val="75000"/>
                  <a:lumOff val="25000"/>
                </a:schemeClr>
              </a:solidFill>
            </a:endParaRPr>
          </a:p>
        </p:txBody>
      </p:sp>
      <p:sp>
        <p:nvSpPr>
          <p:cNvPr id="59" name="TextBox 58"/>
          <p:cNvSpPr txBox="1"/>
          <p:nvPr/>
        </p:nvSpPr>
        <p:spPr>
          <a:xfrm>
            <a:off x="3491880" y="2535287"/>
            <a:ext cx="2526397" cy="461665"/>
          </a:xfrm>
          <a:prstGeom prst="rect">
            <a:avLst/>
          </a:prstGeom>
          <a:noFill/>
        </p:spPr>
        <p:txBody>
          <a:bodyPr wrap="none" rtlCol="0">
            <a:spAutoFit/>
          </a:bodyPr>
          <a:lstStyle/>
          <a:p>
            <a:r>
              <a:rPr lang="hr-HR" sz="2400" b="1" dirty="0" smtClean="0">
                <a:solidFill>
                  <a:schemeClr val="tx1">
                    <a:lumMod val="75000"/>
                    <a:lumOff val="25000"/>
                  </a:schemeClr>
                </a:solidFill>
              </a:rPr>
              <a:t>NOĆENJA TURISTA</a:t>
            </a:r>
            <a:endParaRPr lang="hr-HR" sz="2400" b="1" dirty="0">
              <a:solidFill>
                <a:schemeClr val="tx1">
                  <a:lumMod val="75000"/>
                  <a:lumOff val="25000"/>
                </a:schemeClr>
              </a:solidFill>
            </a:endParaRPr>
          </a:p>
        </p:txBody>
      </p:sp>
      <p:sp>
        <p:nvSpPr>
          <p:cNvPr id="60" name="TextBox 59"/>
          <p:cNvSpPr txBox="1"/>
          <p:nvPr/>
        </p:nvSpPr>
        <p:spPr>
          <a:xfrm>
            <a:off x="3541413" y="230000"/>
            <a:ext cx="2427331" cy="461665"/>
          </a:xfrm>
          <a:prstGeom prst="rect">
            <a:avLst/>
          </a:prstGeom>
          <a:noFill/>
        </p:spPr>
        <p:txBody>
          <a:bodyPr wrap="none" rtlCol="0">
            <a:spAutoFit/>
          </a:bodyPr>
          <a:lstStyle/>
          <a:p>
            <a:r>
              <a:rPr lang="hr-HR" sz="2400" b="1" dirty="0" smtClean="0">
                <a:solidFill>
                  <a:schemeClr val="tx1">
                    <a:lumMod val="75000"/>
                    <a:lumOff val="25000"/>
                  </a:schemeClr>
                </a:solidFill>
              </a:rPr>
              <a:t>DOLASCI TURISTA</a:t>
            </a:r>
            <a:endParaRPr lang="hr-HR" sz="2400" b="1" dirty="0">
              <a:solidFill>
                <a:schemeClr val="tx1">
                  <a:lumMod val="75000"/>
                  <a:lumOff val="25000"/>
                </a:schemeClr>
              </a:solidFill>
            </a:endParaRPr>
          </a:p>
        </p:txBody>
      </p:sp>
      <p:sp>
        <p:nvSpPr>
          <p:cNvPr id="53" name="Freeform 52"/>
          <p:cNvSpPr/>
          <p:nvPr/>
        </p:nvSpPr>
        <p:spPr>
          <a:xfrm>
            <a:off x="1840675" y="5094514"/>
            <a:ext cx="6650182" cy="540692"/>
          </a:xfrm>
          <a:custGeom>
            <a:avLst/>
            <a:gdLst>
              <a:gd name="connsiteX0" fmla="*/ 0 w 6650182"/>
              <a:gd name="connsiteY0" fmla="*/ 427512 h 540692"/>
              <a:gd name="connsiteX1" fmla="*/ 985652 w 6650182"/>
              <a:gd name="connsiteY1" fmla="*/ 249382 h 540692"/>
              <a:gd name="connsiteX2" fmla="*/ 1923803 w 6650182"/>
              <a:gd name="connsiteY2" fmla="*/ 190005 h 540692"/>
              <a:gd name="connsiteX3" fmla="*/ 2826328 w 6650182"/>
              <a:gd name="connsiteY3" fmla="*/ 534390 h 540692"/>
              <a:gd name="connsiteX4" fmla="*/ 3811980 w 6650182"/>
              <a:gd name="connsiteY4" fmla="*/ 391886 h 540692"/>
              <a:gd name="connsiteX5" fmla="*/ 4762006 w 6650182"/>
              <a:gd name="connsiteY5" fmla="*/ 130629 h 540692"/>
              <a:gd name="connsiteX6" fmla="*/ 5688281 w 6650182"/>
              <a:gd name="connsiteY6" fmla="*/ 154380 h 540692"/>
              <a:gd name="connsiteX7" fmla="*/ 6650182 w 6650182"/>
              <a:gd name="connsiteY7" fmla="*/ 0 h 54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50182" h="540692">
                <a:moveTo>
                  <a:pt x="0" y="427512"/>
                </a:moveTo>
                <a:cubicBezTo>
                  <a:pt x="332509" y="358239"/>
                  <a:pt x="665018" y="288966"/>
                  <a:pt x="985652" y="249382"/>
                </a:cubicBezTo>
                <a:cubicBezTo>
                  <a:pt x="1306286" y="209798"/>
                  <a:pt x="1617024" y="142504"/>
                  <a:pt x="1923803" y="190005"/>
                </a:cubicBezTo>
                <a:cubicBezTo>
                  <a:pt x="2230582" y="237506"/>
                  <a:pt x="2511632" y="500743"/>
                  <a:pt x="2826328" y="534390"/>
                </a:cubicBezTo>
                <a:cubicBezTo>
                  <a:pt x="3141024" y="568037"/>
                  <a:pt x="3489367" y="459179"/>
                  <a:pt x="3811980" y="391886"/>
                </a:cubicBezTo>
                <a:cubicBezTo>
                  <a:pt x="4134593" y="324593"/>
                  <a:pt x="4449289" y="170213"/>
                  <a:pt x="4762006" y="130629"/>
                </a:cubicBezTo>
                <a:cubicBezTo>
                  <a:pt x="5074723" y="91045"/>
                  <a:pt x="5373585" y="176152"/>
                  <a:pt x="5688281" y="154380"/>
                </a:cubicBezTo>
                <a:cubicBezTo>
                  <a:pt x="6002977" y="132608"/>
                  <a:pt x="6326579" y="66304"/>
                  <a:pt x="6650182" y="0"/>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54" name="Rectangle 53"/>
          <p:cNvSpPr/>
          <p:nvPr/>
        </p:nvSpPr>
        <p:spPr>
          <a:xfrm rot="16200000">
            <a:off x="7640175" y="3180254"/>
            <a:ext cx="1370888" cy="523220"/>
          </a:xfrm>
          <a:prstGeom prst="rect">
            <a:avLst/>
          </a:prstGeom>
        </p:spPr>
        <p:txBody>
          <a:bodyPr wrap="none">
            <a:spAutoFit/>
          </a:bodyPr>
          <a:lstStyle/>
          <a:p>
            <a:r>
              <a:rPr lang="hr-HR" sz="2800" b="1" dirty="0" smtClean="0">
                <a:solidFill>
                  <a:schemeClr val="bg1"/>
                </a:solidFill>
                <a:effectLst>
                  <a:outerShdw blurRad="38100" dist="38100" dir="2700000" algn="tl">
                    <a:srgbClr val="000000">
                      <a:alpha val="43137"/>
                    </a:srgbClr>
                  </a:outerShdw>
                </a:effectLst>
              </a:rPr>
              <a:t>78,5 </a:t>
            </a:r>
            <a:r>
              <a:rPr lang="hr-HR" sz="2400" dirty="0">
                <a:solidFill>
                  <a:schemeClr val="bg1"/>
                </a:solidFill>
                <a:effectLst>
                  <a:outerShdw blurRad="38100" dist="38100" dir="2700000" algn="tl">
                    <a:srgbClr val="000000">
                      <a:alpha val="43137"/>
                    </a:srgbClr>
                  </a:outerShdw>
                </a:effectLst>
              </a:rPr>
              <a:t>mil.</a:t>
            </a:r>
          </a:p>
        </p:txBody>
      </p:sp>
      <p:sp>
        <p:nvSpPr>
          <p:cNvPr id="57" name="Rectangle 56"/>
          <p:cNvSpPr/>
          <p:nvPr/>
        </p:nvSpPr>
        <p:spPr>
          <a:xfrm rot="16200000">
            <a:off x="7654602" y="851909"/>
            <a:ext cx="1342034" cy="523220"/>
          </a:xfrm>
          <a:prstGeom prst="rect">
            <a:avLst/>
          </a:prstGeom>
        </p:spPr>
        <p:txBody>
          <a:bodyPr wrap="none">
            <a:spAutoFit/>
          </a:bodyPr>
          <a:lstStyle/>
          <a:p>
            <a:r>
              <a:rPr lang="hr-HR" sz="2800" b="1" dirty="0" smtClean="0">
                <a:solidFill>
                  <a:schemeClr val="bg1"/>
                </a:solidFill>
                <a:effectLst>
                  <a:outerShdw blurRad="38100" dist="38100" dir="2700000" algn="tl">
                    <a:srgbClr val="000000">
                      <a:alpha val="43137"/>
                    </a:srgbClr>
                  </a:outerShdw>
                </a:effectLst>
              </a:rPr>
              <a:t>14,1</a:t>
            </a:r>
            <a:r>
              <a:rPr lang="hr-HR" dirty="0" smtClean="0">
                <a:solidFill>
                  <a:schemeClr val="bg1"/>
                </a:solidFill>
                <a:effectLst>
                  <a:outerShdw blurRad="38100" dist="38100" dir="2700000" algn="tl">
                    <a:srgbClr val="000000">
                      <a:alpha val="43137"/>
                    </a:srgbClr>
                  </a:outerShdw>
                </a:effectLst>
              </a:rPr>
              <a:t> </a:t>
            </a:r>
            <a:r>
              <a:rPr lang="hr-HR" sz="2400" dirty="0">
                <a:solidFill>
                  <a:schemeClr val="bg1"/>
                </a:solidFill>
                <a:effectLst>
                  <a:outerShdw blurRad="38100" dist="38100" dir="2700000" algn="tl">
                    <a:srgbClr val="000000">
                      <a:alpha val="43137"/>
                    </a:srgbClr>
                  </a:outerShdw>
                </a:effectLst>
              </a:rPr>
              <a:t>mil</a:t>
            </a:r>
            <a:r>
              <a:rPr lang="hr-HR" sz="2400" dirty="0" smtClean="0">
                <a:solidFill>
                  <a:schemeClr val="bg1"/>
                </a:solidFill>
                <a:effectLst>
                  <a:outerShdw blurRad="38100" dist="38100" dir="2700000" algn="tl">
                    <a:srgbClr val="000000">
                      <a:alpha val="43137"/>
                    </a:srgbClr>
                  </a:outerShdw>
                </a:effectLst>
              </a:rPr>
              <a:t>.</a:t>
            </a:r>
            <a:endParaRPr lang="hr-HR" sz="2400" dirty="0">
              <a:solidFill>
                <a:schemeClr val="bg1"/>
              </a:solidFill>
              <a:effectLst>
                <a:outerShdw blurRad="38100" dist="38100" dir="2700000" algn="tl">
                  <a:srgbClr val="000000">
                    <a:alpha val="43137"/>
                  </a:srgbClr>
                </a:outerShdw>
              </a:effectLst>
            </a:endParaRPr>
          </a:p>
        </p:txBody>
      </p:sp>
      <p:sp>
        <p:nvSpPr>
          <p:cNvPr id="64" name="Rectangle 63"/>
          <p:cNvSpPr/>
          <p:nvPr/>
        </p:nvSpPr>
        <p:spPr>
          <a:xfrm rot="16200000">
            <a:off x="7805413" y="5451873"/>
            <a:ext cx="1370888" cy="523220"/>
          </a:xfrm>
          <a:prstGeom prst="rect">
            <a:avLst/>
          </a:prstGeom>
        </p:spPr>
        <p:txBody>
          <a:bodyPr wrap="none">
            <a:spAutoFit/>
          </a:bodyPr>
          <a:lstStyle/>
          <a:p>
            <a:r>
              <a:rPr lang="hr-HR" sz="2800" b="1" dirty="0" smtClean="0">
                <a:solidFill>
                  <a:schemeClr val="bg1"/>
                </a:solidFill>
                <a:effectLst>
                  <a:outerShdw blurRad="38100" dist="38100" dir="2700000" algn="tl">
                    <a:srgbClr val="000000">
                      <a:alpha val="43137"/>
                    </a:srgbClr>
                  </a:outerShdw>
                </a:effectLst>
              </a:rPr>
              <a:t>1,03 </a:t>
            </a:r>
            <a:r>
              <a:rPr lang="hr-HR" sz="2400" dirty="0" smtClean="0">
                <a:solidFill>
                  <a:schemeClr val="bg1"/>
                </a:solidFill>
                <a:effectLst>
                  <a:outerShdw blurRad="38100" dist="38100" dir="2700000" algn="tl">
                    <a:srgbClr val="000000">
                      <a:alpha val="43137"/>
                    </a:srgbClr>
                  </a:outerShdw>
                </a:effectLst>
              </a:rPr>
              <a:t>mil</a:t>
            </a:r>
            <a:r>
              <a:rPr lang="hr-HR" sz="2400" dirty="0">
                <a:solidFill>
                  <a:schemeClr val="bg1"/>
                </a:solidFill>
                <a:effectLst>
                  <a:outerShdw blurRad="38100" dist="38100" dir="2700000" algn="tl">
                    <a:srgbClr val="000000">
                      <a:alpha val="43137"/>
                    </a:srgbClr>
                  </a:outerShdw>
                </a:effectLst>
              </a:rPr>
              <a:t>.</a:t>
            </a:r>
          </a:p>
        </p:txBody>
      </p:sp>
      <p:cxnSp>
        <p:nvCxnSpPr>
          <p:cNvPr id="62" name="Straight Connector 61"/>
          <p:cNvCxnSpPr/>
          <p:nvPr/>
        </p:nvCxnSpPr>
        <p:spPr>
          <a:xfrm>
            <a:off x="222947" y="2276872"/>
            <a:ext cx="8813549" cy="0"/>
          </a:xfrm>
          <a:prstGeom prst="line">
            <a:avLst/>
          </a:prstGeom>
          <a:ln w="285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222947" y="4652378"/>
            <a:ext cx="8813549" cy="0"/>
          </a:xfrm>
          <a:prstGeom prst="line">
            <a:avLst/>
          </a:prstGeom>
          <a:ln w="285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23726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1250"/>
                                        <p:tgtEl>
                                          <p:spTgt spid="5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wipe(left)">
                                      <p:cBhvr>
                                        <p:cTn id="10" dur="1250"/>
                                        <p:tgtEl>
                                          <p:spTgt spid="5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wipe(left)">
                                      <p:cBhvr>
                                        <p:cTn id="13" dur="1250"/>
                                        <p:tgtEl>
                                          <p:spTgt spid="53"/>
                                        </p:tgtEl>
                                      </p:cBhvr>
                                    </p:animEffect>
                                  </p:childTnLst>
                                </p:cTn>
                              </p:par>
                            </p:childTnLst>
                          </p:cTn>
                        </p:par>
                        <p:par>
                          <p:cTn id="14" fill="hold">
                            <p:stCondLst>
                              <p:cond delay="1250"/>
                            </p:stCondLst>
                            <p:childTnLst>
                              <p:par>
                                <p:cTn id="15" presetID="10" presetClass="entr" presetSubtype="0" fill="hold" grpId="0" nodeType="after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par>
                          <p:cTn id="18" fill="hold">
                            <p:stCondLst>
                              <p:cond delay="1750"/>
                            </p:stCondLst>
                            <p:childTnLst>
                              <p:par>
                                <p:cTn id="19" presetID="10" presetClass="entr" presetSubtype="0" fill="hold" grpId="0" nodeType="after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fade">
                                      <p:cBhvr>
                                        <p:cTn id="21" dur="500"/>
                                        <p:tgtEl>
                                          <p:spTgt spid="54"/>
                                        </p:tgtEl>
                                      </p:cBhvr>
                                    </p:animEffect>
                                  </p:childTnLst>
                                </p:cTn>
                              </p:par>
                            </p:childTnLst>
                          </p:cTn>
                        </p:par>
                        <p:par>
                          <p:cTn id="22" fill="hold">
                            <p:stCondLst>
                              <p:cond delay="2250"/>
                            </p:stCondLst>
                            <p:childTnLst>
                              <p:par>
                                <p:cTn id="23" presetID="10" presetClass="entr" presetSubtype="0" fill="hold" grpId="0" nodeType="after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fade">
                                      <p:cBhvr>
                                        <p:cTn id="2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3" grpId="0" animBg="1"/>
      <p:bldP spid="54" grpId="0"/>
      <p:bldP spid="57" grpId="0"/>
      <p:bldP spid="6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zervirano mjesto teksta 3"/>
          <p:cNvSpPr>
            <a:spLocks noGrp="1"/>
          </p:cNvSpPr>
          <p:nvPr>
            <p:ph idx="1"/>
          </p:nvPr>
        </p:nvSpPr>
        <p:spPr>
          <a:xfrm>
            <a:off x="45906" y="692696"/>
            <a:ext cx="9036496" cy="6048672"/>
          </a:xfrm>
        </p:spPr>
        <p:txBody>
          <a:bodyPr>
            <a:noAutofit/>
          </a:bodyPr>
          <a:lstStyle/>
          <a:p>
            <a:pPr marL="324000" indent="-288000">
              <a:spcBef>
                <a:spcPts val="1200"/>
              </a:spcBef>
              <a:buFont typeface="Calibri" panose="020F0502020204030204" pitchFamily="34" charset="0"/>
              <a:buChar char="‒"/>
            </a:pPr>
            <a:r>
              <a:rPr lang="hr-HR" altLang="sr-Latn-RS" sz="2400" dirty="0" smtClean="0"/>
              <a:t>Hrvatska je upravno podijeljena na: </a:t>
            </a:r>
          </a:p>
          <a:p>
            <a:pPr marL="724050" lvl="1" indent="-288000">
              <a:spcBef>
                <a:spcPts val="600"/>
              </a:spcBef>
              <a:spcAft>
                <a:spcPts val="1200"/>
              </a:spcAft>
              <a:buFont typeface="Calibri" panose="020F0502020204030204" pitchFamily="34" charset="0"/>
              <a:buChar char="‒"/>
            </a:pPr>
            <a:r>
              <a:rPr lang="hr-HR" altLang="sr-Latn-RS" sz="2400" b="1" dirty="0" smtClean="0">
                <a:solidFill>
                  <a:srgbClr val="FF0000"/>
                </a:solidFill>
              </a:rPr>
              <a:t>21</a:t>
            </a:r>
            <a:r>
              <a:rPr lang="hr-HR" altLang="sr-Latn-RS" sz="2400" dirty="0" smtClean="0"/>
              <a:t> županiju (20 županija + Grad Zagreb)</a:t>
            </a:r>
          </a:p>
          <a:p>
            <a:pPr marL="724050" lvl="1" indent="-288000">
              <a:spcBef>
                <a:spcPts val="600"/>
              </a:spcBef>
              <a:buFont typeface="Calibri" panose="020F0502020204030204" pitchFamily="34" charset="0"/>
              <a:buChar char="‒"/>
            </a:pPr>
            <a:r>
              <a:rPr lang="hr-HR" altLang="sr-Latn-RS" sz="2400" b="1" dirty="0" smtClean="0">
                <a:solidFill>
                  <a:srgbClr val="FF0000"/>
                </a:solidFill>
              </a:rPr>
              <a:t>128</a:t>
            </a:r>
            <a:r>
              <a:rPr lang="hr-HR" altLang="sr-Latn-RS" sz="2400" dirty="0" smtClean="0"/>
              <a:t> upravnih gradova</a:t>
            </a:r>
          </a:p>
          <a:p>
            <a:pPr marL="724050" lvl="1" indent="-288000">
              <a:spcBef>
                <a:spcPts val="600"/>
              </a:spcBef>
              <a:buFont typeface="Calibri" panose="020F0502020204030204" pitchFamily="34" charset="0"/>
              <a:buChar char="‒"/>
            </a:pPr>
            <a:r>
              <a:rPr lang="hr-HR" altLang="sr-Latn-RS" sz="2400" b="1" dirty="0" smtClean="0">
                <a:solidFill>
                  <a:srgbClr val="FF0000"/>
                </a:solidFill>
              </a:rPr>
              <a:t>428</a:t>
            </a:r>
            <a:r>
              <a:rPr lang="hr-HR" altLang="sr-Latn-RS" sz="2400" dirty="0" smtClean="0"/>
              <a:t> općina</a:t>
            </a:r>
          </a:p>
          <a:p>
            <a:pPr marL="324000" indent="-288000">
              <a:spcBef>
                <a:spcPts val="2400"/>
              </a:spcBef>
              <a:buFont typeface="Calibri" panose="020F0502020204030204" pitchFamily="34" charset="0"/>
              <a:buChar char="‒"/>
            </a:pPr>
            <a:r>
              <a:rPr lang="hr-HR" altLang="sr-Latn-RS" sz="2400" dirty="0" smtClean="0"/>
              <a:t>oko </a:t>
            </a:r>
            <a:r>
              <a:rPr lang="hr-HR" altLang="sr-Latn-RS" sz="2400" b="1" dirty="0" smtClean="0"/>
              <a:t>139 naselja </a:t>
            </a:r>
            <a:r>
              <a:rPr lang="hr-HR" altLang="sr-Latn-RS" sz="2400" dirty="0" smtClean="0"/>
              <a:t>ima obilježja grada, a </a:t>
            </a:r>
            <a:r>
              <a:rPr lang="hr-HR" altLang="sr-Latn-RS" sz="2400" b="1" dirty="0" smtClean="0"/>
              <a:t>6 617 ruralnih naselja</a:t>
            </a:r>
            <a:r>
              <a:rPr lang="hr-HR" altLang="sr-Latn-RS" sz="2400" dirty="0" smtClean="0"/>
              <a:t> (sela) u prosjeku sa 360 stanovnika</a:t>
            </a:r>
          </a:p>
          <a:p>
            <a:pPr marL="324000" indent="-288000">
              <a:spcBef>
                <a:spcPts val="1200"/>
              </a:spcBef>
              <a:buFont typeface="Calibri" panose="020F0502020204030204" pitchFamily="34" charset="0"/>
              <a:buChar char="‒"/>
            </a:pPr>
            <a:r>
              <a:rPr lang="hr-HR" altLang="sr-Latn-RS" sz="2400" b="1" dirty="0" smtClean="0">
                <a:solidFill>
                  <a:srgbClr val="FF0000"/>
                </a:solidFill>
              </a:rPr>
              <a:t>45%</a:t>
            </a:r>
            <a:r>
              <a:rPr lang="hr-HR" altLang="sr-Latn-RS" sz="2400" b="1" dirty="0" smtClean="0"/>
              <a:t> </a:t>
            </a:r>
            <a:r>
              <a:rPr lang="hr-HR" altLang="sr-Latn-RS" sz="2400" dirty="0" smtClean="0"/>
              <a:t>stanovništva živi na selu, </a:t>
            </a:r>
            <a:r>
              <a:rPr lang="hr-HR" altLang="sr-Latn-RS" sz="2400" b="1" dirty="0" smtClean="0">
                <a:solidFill>
                  <a:srgbClr val="FF0000"/>
                </a:solidFill>
              </a:rPr>
              <a:t>55%</a:t>
            </a:r>
            <a:r>
              <a:rPr lang="hr-HR" altLang="sr-Latn-RS" sz="2400" dirty="0" smtClean="0">
                <a:solidFill>
                  <a:srgbClr val="FF0000"/>
                </a:solidFill>
              </a:rPr>
              <a:t> </a:t>
            </a:r>
            <a:r>
              <a:rPr lang="hr-HR" altLang="sr-Latn-RS" sz="2400" dirty="0" smtClean="0"/>
              <a:t>u gradovima</a:t>
            </a:r>
          </a:p>
          <a:p>
            <a:pPr marL="324000" indent="-288000">
              <a:spcBef>
                <a:spcPts val="1200"/>
              </a:spcBef>
              <a:buFont typeface="Calibri" panose="020F0502020204030204" pitchFamily="34" charset="0"/>
              <a:buChar char="‒"/>
            </a:pPr>
            <a:r>
              <a:rPr lang="hr-HR" altLang="sr-Latn-RS" sz="2400" dirty="0" smtClean="0"/>
              <a:t>4 najveća grada (</a:t>
            </a:r>
            <a:r>
              <a:rPr lang="hr-HR" altLang="sr-Latn-RS" sz="2400" b="1" dirty="0" smtClean="0">
                <a:solidFill>
                  <a:srgbClr val="FF0000"/>
                </a:solidFill>
              </a:rPr>
              <a:t>makroregionalna</a:t>
            </a:r>
            <a:r>
              <a:rPr lang="hr-HR" altLang="sr-Latn-RS" sz="2400" dirty="0" smtClean="0"/>
              <a:t> središta): </a:t>
            </a:r>
          </a:p>
          <a:p>
            <a:pPr marL="792000" lvl="1" indent="-360000">
              <a:spcBef>
                <a:spcPts val="600"/>
              </a:spcBef>
              <a:buFont typeface="+mj-lt"/>
              <a:buAutoNum type="arabicPeriod"/>
            </a:pPr>
            <a:r>
              <a:rPr lang="hr-HR" altLang="sr-Latn-RS" sz="2400" b="1" dirty="0" smtClean="0"/>
              <a:t>Zagreb </a:t>
            </a:r>
          </a:p>
          <a:p>
            <a:pPr marL="792000" lvl="1" indent="-360000">
              <a:spcBef>
                <a:spcPts val="600"/>
              </a:spcBef>
              <a:buFont typeface="+mj-lt"/>
              <a:buAutoNum type="arabicPeriod"/>
            </a:pPr>
            <a:r>
              <a:rPr lang="hr-HR" altLang="sr-Latn-RS" sz="2400" b="1" dirty="0" smtClean="0"/>
              <a:t>Split </a:t>
            </a:r>
          </a:p>
          <a:p>
            <a:pPr marL="792000" lvl="1" indent="-360000">
              <a:spcBef>
                <a:spcPts val="600"/>
              </a:spcBef>
              <a:buFont typeface="+mj-lt"/>
              <a:buAutoNum type="arabicPeriod"/>
            </a:pPr>
            <a:r>
              <a:rPr lang="hr-HR" altLang="sr-Latn-RS" sz="2400" b="1" dirty="0" smtClean="0"/>
              <a:t>Rijeka </a:t>
            </a:r>
          </a:p>
          <a:p>
            <a:pPr marL="792000" lvl="1" indent="-360000">
              <a:spcBef>
                <a:spcPts val="600"/>
              </a:spcBef>
              <a:buFont typeface="+mj-lt"/>
              <a:buAutoNum type="arabicPeriod"/>
            </a:pPr>
            <a:r>
              <a:rPr lang="hr-HR" altLang="sr-Latn-RS" sz="2400" b="1" dirty="0" smtClean="0"/>
              <a:t>Osijek</a:t>
            </a:r>
            <a:endParaRPr lang="hr-HR" altLang="sr-Latn-RS" sz="2400" b="1" i="1" dirty="0" smtClean="0"/>
          </a:p>
        </p:txBody>
      </p:sp>
      <p:sp>
        <p:nvSpPr>
          <p:cNvPr id="8194" name="Naslov 1"/>
          <p:cNvSpPr>
            <a:spLocks noGrp="1"/>
          </p:cNvSpPr>
          <p:nvPr>
            <p:ph type="title"/>
          </p:nvPr>
        </p:nvSpPr>
        <p:spPr/>
        <p:txBody>
          <a:bodyPr/>
          <a:lstStyle/>
          <a:p>
            <a:r>
              <a:rPr lang="hr-HR" altLang="sr-Latn-RS" sz="3200" dirty="0"/>
              <a:t>Teritorijalno – upravni ustroj</a:t>
            </a:r>
            <a:endParaRPr lang="hr-HR" altLang="sr-Latn-RS" sz="3200" dirty="0" smtClean="0"/>
          </a:p>
        </p:txBody>
      </p:sp>
      <p:sp>
        <p:nvSpPr>
          <p:cNvPr id="2" name="Right Brace 1"/>
          <p:cNvSpPr/>
          <p:nvPr/>
        </p:nvSpPr>
        <p:spPr>
          <a:xfrm>
            <a:off x="3563888" y="1773184"/>
            <a:ext cx="201464" cy="785542"/>
          </a:xfrm>
          <a:prstGeom prst="rightBrace">
            <a:avLst>
              <a:gd name="adj1" fmla="val 5000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r-HR"/>
          </a:p>
        </p:txBody>
      </p:sp>
      <p:sp>
        <p:nvSpPr>
          <p:cNvPr id="3" name="TextBox 2"/>
          <p:cNvSpPr txBox="1"/>
          <p:nvPr/>
        </p:nvSpPr>
        <p:spPr>
          <a:xfrm>
            <a:off x="3851920" y="1774681"/>
            <a:ext cx="5072460" cy="769441"/>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txBody>
          <a:bodyPr wrap="square" rtlCol="0">
            <a:spAutoFit/>
          </a:bodyPr>
          <a:lstStyle/>
          <a:p>
            <a:r>
              <a:rPr lang="hr-HR" sz="2200" dirty="0" smtClean="0"/>
              <a:t>brojni gradovi i općine radi </a:t>
            </a:r>
            <a:r>
              <a:rPr lang="hr-HR" sz="2200" b="1" dirty="0" smtClean="0">
                <a:solidFill>
                  <a:srgbClr val="FF0000"/>
                </a:solidFill>
              </a:rPr>
              <a:t>decentralizacije upravljanja </a:t>
            </a:r>
            <a:r>
              <a:rPr lang="hr-HR" sz="2200" dirty="0" smtClean="0"/>
              <a:t>i </a:t>
            </a:r>
            <a:r>
              <a:rPr lang="hr-HR" sz="2200" b="1" dirty="0" smtClean="0">
                <a:solidFill>
                  <a:srgbClr val="FF0000"/>
                </a:solidFill>
              </a:rPr>
              <a:t>ravnomjernog razvoja</a:t>
            </a:r>
            <a:endParaRPr lang="hr-HR" sz="2200" b="1" dirty="0">
              <a:solidFill>
                <a:srgbClr val="FF0000"/>
              </a:solidFill>
            </a:endParaRPr>
          </a:p>
        </p:txBody>
      </p:sp>
      <p:grpSp>
        <p:nvGrpSpPr>
          <p:cNvPr id="7" name="Group 6"/>
          <p:cNvGrpSpPr/>
          <p:nvPr/>
        </p:nvGrpSpPr>
        <p:grpSpPr>
          <a:xfrm>
            <a:off x="4932040" y="4721826"/>
            <a:ext cx="4154827" cy="2266269"/>
            <a:chOff x="5543600" y="4697760"/>
            <a:chExt cx="3600400" cy="2160240"/>
          </a:xfrm>
        </p:grpSpPr>
        <p:graphicFrame>
          <p:nvGraphicFramePr>
            <p:cNvPr id="6" name="Chart 5"/>
            <p:cNvGraphicFramePr>
              <a:graphicFrameLocks/>
            </p:cNvGraphicFramePr>
            <p:nvPr>
              <p:extLst>
                <p:ext uri="{D42A27DB-BD31-4B8C-83A1-F6EECF244321}">
                  <p14:modId xmlns:p14="http://schemas.microsoft.com/office/powerpoint/2010/main" val="3497570403"/>
                </p:ext>
              </p:extLst>
            </p:nvPr>
          </p:nvGraphicFramePr>
          <p:xfrm>
            <a:off x="5543600" y="4697760"/>
            <a:ext cx="3600400" cy="216024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7659746" y="5181396"/>
              <a:ext cx="705438" cy="440066"/>
            </a:xfrm>
            <a:prstGeom prst="rect">
              <a:avLst/>
            </a:prstGeom>
            <a:noFill/>
          </p:spPr>
          <p:txBody>
            <a:bodyPr wrap="none" rtlCol="0">
              <a:spAutoFit/>
            </a:bodyPr>
            <a:lstStyle/>
            <a:p>
              <a:r>
                <a:rPr lang="hr-HR" sz="2400" b="1" dirty="0" smtClean="0">
                  <a:solidFill>
                    <a:schemeClr val="bg1"/>
                  </a:solidFill>
                  <a:effectLst>
                    <a:outerShdw blurRad="38100" dist="38100" dir="2700000" algn="tl">
                      <a:srgbClr val="000000">
                        <a:alpha val="43137"/>
                      </a:srgbClr>
                    </a:outerShdw>
                  </a:effectLst>
                </a:rPr>
                <a:t>SELO</a:t>
              </a:r>
              <a:endParaRPr lang="hr-HR" sz="2400" b="1" dirty="0">
                <a:solidFill>
                  <a:schemeClr val="bg1"/>
                </a:solidFill>
                <a:effectLst>
                  <a:outerShdw blurRad="38100" dist="38100" dir="2700000" algn="tl">
                    <a:srgbClr val="000000">
                      <a:alpha val="43137"/>
                    </a:srgbClr>
                  </a:outerShdw>
                </a:effectLst>
              </a:endParaRPr>
            </a:p>
          </p:txBody>
        </p:sp>
        <p:sp>
          <p:nvSpPr>
            <p:cNvPr id="9" name="TextBox 8"/>
            <p:cNvSpPr txBox="1"/>
            <p:nvPr/>
          </p:nvSpPr>
          <p:spPr>
            <a:xfrm>
              <a:off x="6388150" y="5588719"/>
              <a:ext cx="808732" cy="440066"/>
            </a:xfrm>
            <a:prstGeom prst="rect">
              <a:avLst/>
            </a:prstGeom>
            <a:noFill/>
          </p:spPr>
          <p:txBody>
            <a:bodyPr wrap="none" rtlCol="0">
              <a:spAutoFit/>
            </a:bodyPr>
            <a:lstStyle/>
            <a:p>
              <a:r>
                <a:rPr lang="hr-HR" sz="2400" b="1" dirty="0" smtClean="0">
                  <a:solidFill>
                    <a:schemeClr val="bg1"/>
                  </a:solidFill>
                  <a:effectLst>
                    <a:outerShdw blurRad="38100" dist="38100" dir="2700000" algn="tl">
                      <a:srgbClr val="000000">
                        <a:alpha val="43137"/>
                      </a:srgbClr>
                    </a:outerShdw>
                  </a:effectLst>
                </a:rPr>
                <a:t>GRAD</a:t>
              </a:r>
              <a:endParaRPr lang="hr-HR" sz="2400" b="1" dirty="0">
                <a:solidFill>
                  <a:schemeClr val="bg1"/>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3326545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fade">
                                      <p:cBhvr>
                                        <p:cTn id="7" dur="250"/>
                                        <p:tgtEl>
                                          <p:spTgt spid="8195">
                                            <p:txEl>
                                              <p:pRg st="0" end="0"/>
                                            </p:txEl>
                                          </p:spTgt>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8195">
                                            <p:txEl>
                                              <p:pRg st="1" end="1"/>
                                            </p:txEl>
                                          </p:spTgt>
                                        </p:tgtEl>
                                        <p:attrNameLst>
                                          <p:attrName>style.visibility</p:attrName>
                                        </p:attrNameLst>
                                      </p:cBhvr>
                                      <p:to>
                                        <p:strVal val="visible"/>
                                      </p:to>
                                    </p:set>
                                    <p:animEffect transition="in" filter="fade">
                                      <p:cBhvr>
                                        <p:cTn id="11" dur="250"/>
                                        <p:tgtEl>
                                          <p:spTgt spid="8195">
                                            <p:txEl>
                                              <p:pRg st="1" end="1"/>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8195">
                                            <p:txEl>
                                              <p:pRg st="2" end="2"/>
                                            </p:txEl>
                                          </p:spTgt>
                                        </p:tgtEl>
                                        <p:attrNameLst>
                                          <p:attrName>style.visibility</p:attrName>
                                        </p:attrNameLst>
                                      </p:cBhvr>
                                      <p:to>
                                        <p:strVal val="visible"/>
                                      </p:to>
                                    </p:set>
                                    <p:animEffect transition="in" filter="fade">
                                      <p:cBhvr>
                                        <p:cTn id="15" dur="250"/>
                                        <p:tgtEl>
                                          <p:spTgt spid="8195">
                                            <p:txEl>
                                              <p:pRg st="2" end="2"/>
                                            </p:txEl>
                                          </p:spTgt>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8195">
                                            <p:txEl>
                                              <p:pRg st="3" end="3"/>
                                            </p:txEl>
                                          </p:spTgt>
                                        </p:tgtEl>
                                        <p:attrNameLst>
                                          <p:attrName>style.visibility</p:attrName>
                                        </p:attrNameLst>
                                      </p:cBhvr>
                                      <p:to>
                                        <p:strVal val="visible"/>
                                      </p:to>
                                    </p:set>
                                    <p:animEffect transition="in" filter="fade">
                                      <p:cBhvr>
                                        <p:cTn id="19" dur="250"/>
                                        <p:tgtEl>
                                          <p:spTgt spid="8195">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left)">
                                      <p:cBhvr>
                                        <p:cTn id="24" dur="250"/>
                                        <p:tgtEl>
                                          <p:spTgt spid="2"/>
                                        </p:tgtEl>
                                      </p:cBhvr>
                                    </p:animEffect>
                                  </p:childTnLst>
                                </p:cTn>
                              </p:par>
                            </p:childTnLst>
                          </p:cTn>
                        </p:par>
                        <p:par>
                          <p:cTn id="25" fill="hold">
                            <p:stCondLst>
                              <p:cond delay="250"/>
                            </p:stCondLst>
                            <p:childTnLst>
                              <p:par>
                                <p:cTn id="26" presetID="22" presetClass="entr" presetSubtype="8"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left)">
                                      <p:cBhvr>
                                        <p:cTn id="28" dur="25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195">
                                            <p:txEl>
                                              <p:pRg st="4" end="4"/>
                                            </p:txEl>
                                          </p:spTgt>
                                        </p:tgtEl>
                                        <p:attrNameLst>
                                          <p:attrName>style.visibility</p:attrName>
                                        </p:attrNameLst>
                                      </p:cBhvr>
                                      <p:to>
                                        <p:strVal val="visible"/>
                                      </p:to>
                                    </p:set>
                                    <p:animEffect transition="in" filter="fade">
                                      <p:cBhvr>
                                        <p:cTn id="33" dur="250"/>
                                        <p:tgtEl>
                                          <p:spTgt spid="8195">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8195">
                                            <p:txEl>
                                              <p:pRg st="5" end="5"/>
                                            </p:txEl>
                                          </p:spTgt>
                                        </p:tgtEl>
                                        <p:attrNameLst>
                                          <p:attrName>style.visibility</p:attrName>
                                        </p:attrNameLst>
                                      </p:cBhvr>
                                      <p:to>
                                        <p:strVal val="visible"/>
                                      </p:to>
                                    </p:set>
                                    <p:animEffect transition="in" filter="fade">
                                      <p:cBhvr>
                                        <p:cTn id="38" dur="250"/>
                                        <p:tgtEl>
                                          <p:spTgt spid="8195">
                                            <p:txEl>
                                              <p:pRg st="5" end="5"/>
                                            </p:txEl>
                                          </p:spTgt>
                                        </p:tgtEl>
                                      </p:cBhvr>
                                    </p:animEffect>
                                  </p:childTnLst>
                                </p:cTn>
                              </p:par>
                            </p:childTnLst>
                          </p:cTn>
                        </p:par>
                        <p:par>
                          <p:cTn id="39" fill="hold">
                            <p:stCondLst>
                              <p:cond delay="250"/>
                            </p:stCondLst>
                            <p:childTnLst>
                              <p:par>
                                <p:cTn id="40" presetID="10" presetClass="entr" presetSubtype="0" fill="hold"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195">
                                            <p:txEl>
                                              <p:pRg st="6" end="6"/>
                                            </p:txEl>
                                          </p:spTgt>
                                        </p:tgtEl>
                                        <p:attrNameLst>
                                          <p:attrName>style.visibility</p:attrName>
                                        </p:attrNameLst>
                                      </p:cBhvr>
                                      <p:to>
                                        <p:strVal val="visible"/>
                                      </p:to>
                                    </p:set>
                                    <p:animEffect transition="in" filter="fade">
                                      <p:cBhvr>
                                        <p:cTn id="47" dur="250"/>
                                        <p:tgtEl>
                                          <p:spTgt spid="8195">
                                            <p:txEl>
                                              <p:pRg st="6" end="6"/>
                                            </p:txEl>
                                          </p:spTgt>
                                        </p:tgtEl>
                                      </p:cBhvr>
                                    </p:animEffect>
                                  </p:childTnLst>
                                </p:cTn>
                              </p:par>
                            </p:childTnLst>
                          </p:cTn>
                        </p:par>
                        <p:par>
                          <p:cTn id="48" fill="hold">
                            <p:stCondLst>
                              <p:cond delay="250"/>
                            </p:stCondLst>
                            <p:childTnLst>
                              <p:par>
                                <p:cTn id="49" presetID="10" presetClass="entr" presetSubtype="0" fill="hold" grpId="0" nodeType="afterEffect">
                                  <p:stCondLst>
                                    <p:cond delay="0"/>
                                  </p:stCondLst>
                                  <p:childTnLst>
                                    <p:set>
                                      <p:cBhvr>
                                        <p:cTn id="50" dur="1" fill="hold">
                                          <p:stCondLst>
                                            <p:cond delay="0"/>
                                          </p:stCondLst>
                                        </p:cTn>
                                        <p:tgtEl>
                                          <p:spTgt spid="8195">
                                            <p:txEl>
                                              <p:pRg st="7" end="7"/>
                                            </p:txEl>
                                          </p:spTgt>
                                        </p:tgtEl>
                                        <p:attrNameLst>
                                          <p:attrName>style.visibility</p:attrName>
                                        </p:attrNameLst>
                                      </p:cBhvr>
                                      <p:to>
                                        <p:strVal val="visible"/>
                                      </p:to>
                                    </p:set>
                                    <p:animEffect transition="in" filter="fade">
                                      <p:cBhvr>
                                        <p:cTn id="51" dur="250"/>
                                        <p:tgtEl>
                                          <p:spTgt spid="8195">
                                            <p:txEl>
                                              <p:pRg st="7" end="7"/>
                                            </p:txEl>
                                          </p:spTgt>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8195">
                                            <p:txEl>
                                              <p:pRg st="8" end="8"/>
                                            </p:txEl>
                                          </p:spTgt>
                                        </p:tgtEl>
                                        <p:attrNameLst>
                                          <p:attrName>style.visibility</p:attrName>
                                        </p:attrNameLst>
                                      </p:cBhvr>
                                      <p:to>
                                        <p:strVal val="visible"/>
                                      </p:to>
                                    </p:set>
                                    <p:animEffect transition="in" filter="fade">
                                      <p:cBhvr>
                                        <p:cTn id="55" dur="250"/>
                                        <p:tgtEl>
                                          <p:spTgt spid="8195">
                                            <p:txEl>
                                              <p:pRg st="8" end="8"/>
                                            </p:txEl>
                                          </p:spTgt>
                                        </p:tgtEl>
                                      </p:cBhvr>
                                    </p:animEffect>
                                  </p:childTnLst>
                                </p:cTn>
                              </p:par>
                            </p:childTnLst>
                          </p:cTn>
                        </p:par>
                        <p:par>
                          <p:cTn id="56" fill="hold">
                            <p:stCondLst>
                              <p:cond delay="750"/>
                            </p:stCondLst>
                            <p:childTnLst>
                              <p:par>
                                <p:cTn id="57" presetID="10" presetClass="entr" presetSubtype="0" fill="hold" grpId="0" nodeType="afterEffect">
                                  <p:stCondLst>
                                    <p:cond delay="0"/>
                                  </p:stCondLst>
                                  <p:childTnLst>
                                    <p:set>
                                      <p:cBhvr>
                                        <p:cTn id="58" dur="1" fill="hold">
                                          <p:stCondLst>
                                            <p:cond delay="0"/>
                                          </p:stCondLst>
                                        </p:cTn>
                                        <p:tgtEl>
                                          <p:spTgt spid="8195">
                                            <p:txEl>
                                              <p:pRg st="9" end="9"/>
                                            </p:txEl>
                                          </p:spTgt>
                                        </p:tgtEl>
                                        <p:attrNameLst>
                                          <p:attrName>style.visibility</p:attrName>
                                        </p:attrNameLst>
                                      </p:cBhvr>
                                      <p:to>
                                        <p:strVal val="visible"/>
                                      </p:to>
                                    </p:set>
                                    <p:animEffect transition="in" filter="fade">
                                      <p:cBhvr>
                                        <p:cTn id="59" dur="250"/>
                                        <p:tgtEl>
                                          <p:spTgt spid="8195">
                                            <p:txEl>
                                              <p:pRg st="9" end="9"/>
                                            </p:txEl>
                                          </p:spTgt>
                                        </p:tgtEl>
                                      </p:cBhvr>
                                    </p:animEffect>
                                  </p:childTnLst>
                                </p:cTn>
                              </p:par>
                            </p:childTnLst>
                          </p:cTn>
                        </p:par>
                        <p:par>
                          <p:cTn id="60" fill="hold">
                            <p:stCondLst>
                              <p:cond delay="1000"/>
                            </p:stCondLst>
                            <p:childTnLst>
                              <p:par>
                                <p:cTn id="61" presetID="10" presetClass="entr" presetSubtype="0" fill="hold" grpId="0" nodeType="afterEffect">
                                  <p:stCondLst>
                                    <p:cond delay="0"/>
                                  </p:stCondLst>
                                  <p:childTnLst>
                                    <p:set>
                                      <p:cBhvr>
                                        <p:cTn id="62" dur="1" fill="hold">
                                          <p:stCondLst>
                                            <p:cond delay="0"/>
                                          </p:stCondLst>
                                        </p:cTn>
                                        <p:tgtEl>
                                          <p:spTgt spid="8195">
                                            <p:txEl>
                                              <p:pRg st="10" end="10"/>
                                            </p:txEl>
                                          </p:spTgt>
                                        </p:tgtEl>
                                        <p:attrNameLst>
                                          <p:attrName>style.visibility</p:attrName>
                                        </p:attrNameLst>
                                      </p:cBhvr>
                                      <p:to>
                                        <p:strVal val="visible"/>
                                      </p:to>
                                    </p:set>
                                    <p:animEffect transition="in" filter="fade">
                                      <p:cBhvr>
                                        <p:cTn id="63" dur="250"/>
                                        <p:tgtEl>
                                          <p:spTgt spid="819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uiExpand="1" build="p"/>
      <p:bldP spid="2" grpId="0" animBg="1"/>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9762" y="2342109"/>
            <a:ext cx="4748262" cy="4509214"/>
            <a:chOff x="87384" y="3428363"/>
            <a:chExt cx="3604423" cy="3422961"/>
          </a:xfrm>
        </p:grpSpPr>
        <p:pic>
          <p:nvPicPr>
            <p:cNvPr id="1026" name="Picture 2"/>
            <p:cNvPicPr>
              <a:picLocks noChangeAspect="1" noChangeArrowheads="1"/>
            </p:cNvPicPr>
            <p:nvPr/>
          </p:nvPicPr>
          <p:blipFill rotWithShape="1">
            <a:blip r:embed="rId2" cstate="email">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bwMode="auto">
            <a:xfrm>
              <a:off x="87384" y="3428364"/>
              <a:ext cx="3604423" cy="3422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87384" y="3428363"/>
              <a:ext cx="1172248" cy="5767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grpSp>
      <p:pic>
        <p:nvPicPr>
          <p:cNvPr id="4" name="Picture 2"/>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3744097" y="529919"/>
            <a:ext cx="5399903" cy="3979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2"/>
          <p:cNvSpPr>
            <a:spLocks noGrp="1"/>
          </p:cNvSpPr>
          <p:nvPr>
            <p:ph type="title"/>
          </p:nvPr>
        </p:nvSpPr>
        <p:spPr>
          <a:xfrm>
            <a:off x="142844" y="-27384"/>
            <a:ext cx="9001156" cy="642942"/>
          </a:xfrm>
        </p:spPr>
        <p:txBody>
          <a:bodyPr/>
          <a:lstStyle/>
          <a:p>
            <a:r>
              <a:rPr lang="hr-HR" sz="3200" dirty="0" smtClean="0"/>
              <a:t>Rezultati po emitivnim tržištima </a:t>
            </a:r>
            <a:r>
              <a:rPr lang="hr-HR" sz="3200" i="1" dirty="0" smtClean="0"/>
              <a:t>(I.-XII. 2015.)</a:t>
            </a:r>
            <a:endParaRPr lang="hr-HR" sz="3200" i="1" dirty="0"/>
          </a:p>
        </p:txBody>
      </p:sp>
      <p:sp>
        <p:nvSpPr>
          <p:cNvPr id="11" name="TextBox 10"/>
          <p:cNvSpPr txBox="1"/>
          <p:nvPr/>
        </p:nvSpPr>
        <p:spPr>
          <a:xfrm>
            <a:off x="3851920" y="5301208"/>
            <a:ext cx="5472608" cy="1415772"/>
          </a:xfrm>
          <a:prstGeom prst="rect">
            <a:avLst/>
          </a:prstGeom>
          <a:noFill/>
        </p:spPr>
        <p:txBody>
          <a:bodyPr wrap="square" rtlCol="0">
            <a:spAutoFit/>
          </a:bodyPr>
          <a:lstStyle/>
          <a:p>
            <a:pPr algn="ctr"/>
            <a:r>
              <a:rPr lang="hr-HR" sz="2800" b="1" dirty="0" smtClean="0">
                <a:solidFill>
                  <a:srgbClr val="FF0000"/>
                </a:solidFill>
              </a:rPr>
              <a:t>DOMAĆI TURISTI</a:t>
            </a:r>
          </a:p>
          <a:p>
            <a:pPr>
              <a:spcBef>
                <a:spcPts val="600"/>
              </a:spcBef>
            </a:pPr>
            <a:r>
              <a:rPr lang="hr-HR" sz="2400" b="1" dirty="0" smtClean="0"/>
              <a:t>2. po dolascima </a:t>
            </a:r>
            <a:r>
              <a:rPr lang="hr-HR" sz="2000" dirty="0" smtClean="0"/>
              <a:t>– 1,41 mil. dolazaka (+10,3%)</a:t>
            </a:r>
          </a:p>
          <a:p>
            <a:pPr>
              <a:spcBef>
                <a:spcPts val="600"/>
              </a:spcBef>
            </a:pPr>
            <a:r>
              <a:rPr lang="hr-HR" sz="2400" b="1" dirty="0" smtClean="0"/>
              <a:t>3. po noćenjima </a:t>
            </a:r>
            <a:r>
              <a:rPr lang="hr-HR" sz="2000" dirty="0" smtClean="0"/>
              <a:t>– 7,06 mil. noćenja (+8,5%)</a:t>
            </a:r>
            <a:endParaRPr lang="hr-HR" sz="2000" dirty="0"/>
          </a:p>
        </p:txBody>
      </p:sp>
      <p:sp>
        <p:nvSpPr>
          <p:cNvPr id="10" name="Rectangle 9"/>
          <p:cNvSpPr/>
          <p:nvPr/>
        </p:nvSpPr>
        <p:spPr>
          <a:xfrm>
            <a:off x="1584015" y="1044162"/>
            <a:ext cx="2159514" cy="2813637"/>
          </a:xfrm>
          <a:prstGeom prst="rect">
            <a:avLst/>
          </a:prstGeom>
          <a:solidFill>
            <a:schemeClr val="bg1">
              <a:alpha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dirty="0" smtClean="0">
              <a:solidFill>
                <a:schemeClr val="tx1"/>
              </a:solidFill>
            </a:endParaRPr>
          </a:p>
        </p:txBody>
      </p:sp>
      <p:sp>
        <p:nvSpPr>
          <p:cNvPr id="9" name="TextBox 8"/>
          <p:cNvSpPr txBox="1"/>
          <p:nvPr/>
        </p:nvSpPr>
        <p:spPr>
          <a:xfrm>
            <a:off x="1798570" y="1052736"/>
            <a:ext cx="1955600" cy="2805063"/>
          </a:xfrm>
          <a:prstGeom prst="rect">
            <a:avLst/>
          </a:prstGeom>
          <a:noFill/>
        </p:spPr>
        <p:txBody>
          <a:bodyPr wrap="none" rtlCol="0">
            <a:spAutoFit/>
          </a:bodyPr>
          <a:lstStyle/>
          <a:p>
            <a:pPr marL="342900" indent="-342900" algn="r">
              <a:lnSpc>
                <a:spcPct val="150000"/>
              </a:lnSpc>
              <a:buAutoNum type="arabicPeriod"/>
            </a:pPr>
            <a:r>
              <a:rPr lang="hr-HR" sz="2400" b="1" dirty="0" smtClean="0"/>
              <a:t>NJEMAČKA</a:t>
            </a:r>
          </a:p>
          <a:p>
            <a:pPr marL="342900" indent="-342900" algn="r">
              <a:lnSpc>
                <a:spcPct val="150000"/>
              </a:lnSpc>
              <a:buAutoNum type="arabicPeriod"/>
            </a:pPr>
            <a:r>
              <a:rPr lang="hr-HR" sz="2400" b="1" dirty="0" smtClean="0"/>
              <a:t>SLOVENIJA</a:t>
            </a:r>
          </a:p>
          <a:p>
            <a:pPr marL="342900" indent="-342900" algn="r">
              <a:lnSpc>
                <a:spcPct val="150000"/>
              </a:lnSpc>
              <a:buAutoNum type="arabicPeriod"/>
            </a:pPr>
            <a:r>
              <a:rPr lang="hr-HR" sz="2400" b="1" dirty="0" smtClean="0"/>
              <a:t>AUSTRIJA</a:t>
            </a:r>
          </a:p>
          <a:p>
            <a:pPr marL="342900" indent="-342900" algn="r">
              <a:lnSpc>
                <a:spcPct val="150000"/>
              </a:lnSpc>
              <a:buAutoNum type="arabicPeriod"/>
            </a:pPr>
            <a:r>
              <a:rPr lang="hr-HR" sz="2400" b="1" dirty="0" smtClean="0"/>
              <a:t>ČEŠKA</a:t>
            </a:r>
          </a:p>
          <a:p>
            <a:pPr marL="342900" indent="-342900" algn="r">
              <a:lnSpc>
                <a:spcPct val="150000"/>
              </a:lnSpc>
              <a:buAutoNum type="arabicPeriod"/>
            </a:pPr>
            <a:r>
              <a:rPr lang="hr-HR" sz="2400" b="1" dirty="0" smtClean="0"/>
              <a:t>ITALIJA</a:t>
            </a:r>
            <a:endParaRPr lang="hr-HR" sz="2400" b="1" dirty="0"/>
          </a:p>
        </p:txBody>
      </p:sp>
    </p:spTree>
    <p:extLst>
      <p:ext uri="{BB962C8B-B14F-4D97-AF65-F5344CB8AC3E}">
        <p14:creationId xmlns:p14="http://schemas.microsoft.com/office/powerpoint/2010/main" val="17560428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250"/>
                                        <p:tgtEl>
                                          <p:spTgt spid="9">
                                            <p:txEl>
                                              <p:pRg st="0" end="0"/>
                                            </p:txEl>
                                          </p:spTgt>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250"/>
                                        <p:tgtEl>
                                          <p:spTgt spid="9">
                                            <p:txEl>
                                              <p:pRg st="1" end="1"/>
                                            </p:txEl>
                                          </p:spTgt>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Effect transition="in" filter="fade">
                                      <p:cBhvr>
                                        <p:cTn id="19" dur="250"/>
                                        <p:tgtEl>
                                          <p:spTgt spid="9">
                                            <p:txEl>
                                              <p:pRg st="2" end="2"/>
                                            </p:txEl>
                                          </p:spTgt>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animEffect transition="in" filter="fade">
                                      <p:cBhvr>
                                        <p:cTn id="23" dur="250"/>
                                        <p:tgtEl>
                                          <p:spTgt spid="9">
                                            <p:txEl>
                                              <p:pRg st="3" end="3"/>
                                            </p:txEl>
                                          </p:spTgt>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250"/>
                                        <p:tgtEl>
                                          <p:spTgt spid="9">
                                            <p:txEl>
                                              <p:pRg st="4" end="4"/>
                                            </p:txEl>
                                          </p:spTgt>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250"/>
                                        <p:tgtEl>
                                          <p:spTgt spid="8"/>
                                        </p:tgtEl>
                                      </p:cBhvr>
                                    </p:animEffect>
                                  </p:childTnLst>
                                </p:cTn>
                              </p:par>
                            </p:childTnLst>
                          </p:cTn>
                        </p:par>
                        <p:par>
                          <p:cTn id="32" fill="hold">
                            <p:stCondLst>
                              <p:cond delay="1750"/>
                            </p:stCondLst>
                            <p:childTnLst>
                              <p:par>
                                <p:cTn id="33" presetID="10" presetClass="entr" presetSubtype="0" fill="hold" nodeType="afterEffect">
                                  <p:stCondLst>
                                    <p:cond delay="0"/>
                                  </p:stCondLst>
                                  <p:childTnLst>
                                    <p:set>
                                      <p:cBhvr>
                                        <p:cTn id="34" dur="1" fill="hold">
                                          <p:stCondLst>
                                            <p:cond delay="0"/>
                                          </p:stCondLst>
                                        </p:cTn>
                                        <p:tgtEl>
                                          <p:spTgt spid="11">
                                            <p:txEl>
                                              <p:pRg st="0" end="0"/>
                                            </p:txEl>
                                          </p:spTgt>
                                        </p:tgtEl>
                                        <p:attrNameLst>
                                          <p:attrName>style.visibility</p:attrName>
                                        </p:attrNameLst>
                                      </p:cBhvr>
                                      <p:to>
                                        <p:strVal val="visible"/>
                                      </p:to>
                                    </p:set>
                                    <p:animEffect transition="in" filter="fade">
                                      <p:cBhvr>
                                        <p:cTn id="35" dur="250"/>
                                        <p:tgtEl>
                                          <p:spTgt spid="11">
                                            <p:txEl>
                                              <p:pRg st="0" end="0"/>
                                            </p:txEl>
                                          </p:spTgt>
                                        </p:tgtEl>
                                      </p:cBhvr>
                                    </p:animEffec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11">
                                            <p:txEl>
                                              <p:pRg st="1" end="1"/>
                                            </p:txEl>
                                          </p:spTgt>
                                        </p:tgtEl>
                                        <p:attrNameLst>
                                          <p:attrName>style.visibility</p:attrName>
                                        </p:attrNameLst>
                                      </p:cBhvr>
                                      <p:to>
                                        <p:strVal val="visible"/>
                                      </p:to>
                                    </p:set>
                                    <p:animEffect transition="in" filter="fade">
                                      <p:cBhvr>
                                        <p:cTn id="39" dur="250"/>
                                        <p:tgtEl>
                                          <p:spTgt spid="11">
                                            <p:txEl>
                                              <p:pRg st="1" end="1"/>
                                            </p:txEl>
                                          </p:spTgt>
                                        </p:tgtEl>
                                      </p:cBhvr>
                                    </p:animEffect>
                                  </p:childTnLst>
                                </p:cTn>
                              </p:par>
                            </p:childTnLst>
                          </p:cTn>
                        </p:par>
                        <p:par>
                          <p:cTn id="40" fill="hold">
                            <p:stCondLst>
                              <p:cond delay="2250"/>
                            </p:stCondLst>
                            <p:childTnLst>
                              <p:par>
                                <p:cTn id="41" presetID="10" presetClass="entr" presetSubtype="0" fill="hold" nodeType="afterEffect">
                                  <p:stCondLst>
                                    <p:cond delay="0"/>
                                  </p:stCondLst>
                                  <p:childTnLst>
                                    <p:set>
                                      <p:cBhvr>
                                        <p:cTn id="42" dur="1" fill="hold">
                                          <p:stCondLst>
                                            <p:cond delay="0"/>
                                          </p:stCondLst>
                                        </p:cTn>
                                        <p:tgtEl>
                                          <p:spTgt spid="11">
                                            <p:txEl>
                                              <p:pRg st="2" end="2"/>
                                            </p:txEl>
                                          </p:spTgt>
                                        </p:tgtEl>
                                        <p:attrNameLst>
                                          <p:attrName>style.visibility</p:attrName>
                                        </p:attrNameLst>
                                      </p:cBhvr>
                                      <p:to>
                                        <p:strVal val="visible"/>
                                      </p:to>
                                    </p:set>
                                    <p:animEffect transition="in" filter="fade">
                                      <p:cBhvr>
                                        <p:cTn id="43" dur="25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zervirano mjesto teksta 3"/>
          <p:cNvSpPr>
            <a:spLocks noGrp="1"/>
          </p:cNvSpPr>
          <p:nvPr>
            <p:ph idx="1"/>
          </p:nvPr>
        </p:nvSpPr>
        <p:spPr>
          <a:xfrm>
            <a:off x="22248" y="573394"/>
            <a:ext cx="9086256" cy="6023958"/>
          </a:xfrm>
        </p:spPr>
        <p:txBody>
          <a:bodyPr>
            <a:noAutofit/>
          </a:bodyPr>
          <a:lstStyle/>
          <a:p>
            <a:pPr marL="324000" indent="-288000">
              <a:spcBef>
                <a:spcPts val="600"/>
              </a:spcBef>
              <a:buFont typeface="Calibri" panose="020F0502020204030204" pitchFamily="34" charset="0"/>
              <a:buChar char="‒"/>
            </a:pPr>
            <a:r>
              <a:rPr lang="hr-HR" altLang="sr-Latn-RS" sz="2200" dirty="0" smtClean="0"/>
              <a:t>činitelji razvoja turizma:</a:t>
            </a:r>
          </a:p>
          <a:p>
            <a:pPr marL="724050" lvl="1" indent="-288000">
              <a:spcBef>
                <a:spcPts val="600"/>
              </a:spcBef>
              <a:buFont typeface="Calibri" panose="020F0502020204030204" pitchFamily="34" charset="0"/>
              <a:buChar char="‒"/>
            </a:pPr>
            <a:r>
              <a:rPr lang="hr-HR" altLang="sr-Latn-RS" sz="2400" b="1" dirty="0" smtClean="0">
                <a:solidFill>
                  <a:srgbClr val="FF0000"/>
                </a:solidFill>
              </a:rPr>
              <a:t>PRIRODNI </a:t>
            </a:r>
            <a:r>
              <a:rPr lang="hr-HR" altLang="sr-Latn-RS" sz="2400" dirty="0" smtClean="0"/>
              <a:t>činitelji</a:t>
            </a:r>
            <a:endParaRPr lang="hr-HR" altLang="sr-Latn-RS" sz="2200" dirty="0" smtClean="0"/>
          </a:p>
          <a:p>
            <a:pPr marL="1124100" lvl="2" indent="-288000">
              <a:spcBef>
                <a:spcPts val="0"/>
              </a:spcBef>
              <a:buFont typeface="Calibri" panose="020F0502020204030204" pitchFamily="34" charset="0"/>
              <a:buChar char="‒"/>
            </a:pPr>
            <a:r>
              <a:rPr lang="hr-HR" altLang="sr-Latn-RS" sz="2200" dirty="0" smtClean="0"/>
              <a:t>razvedena obala, očuvana priroda, 1246 otoka, otočića i hridi, oko 500 zaštićenih područja</a:t>
            </a:r>
          </a:p>
          <a:p>
            <a:pPr marL="724050" lvl="1" indent="-288000">
              <a:spcBef>
                <a:spcPts val="1200"/>
              </a:spcBef>
              <a:buFont typeface="Calibri" panose="020F0502020204030204" pitchFamily="34" charset="0"/>
              <a:buChar char="‒"/>
            </a:pPr>
            <a:r>
              <a:rPr lang="hr-HR" altLang="sr-Latn-RS" sz="2400" b="1" dirty="0" smtClean="0">
                <a:solidFill>
                  <a:srgbClr val="FF0000"/>
                </a:solidFill>
              </a:rPr>
              <a:t>DRUŠTVENI </a:t>
            </a:r>
            <a:r>
              <a:rPr lang="hr-HR" altLang="sr-Latn-RS" sz="2400" dirty="0" smtClean="0"/>
              <a:t>činitelji</a:t>
            </a:r>
            <a:endParaRPr lang="hr-HR" altLang="sr-Latn-RS" sz="2200" dirty="0" smtClean="0"/>
          </a:p>
          <a:p>
            <a:pPr marL="1124100" lvl="2" indent="-288000">
              <a:spcBef>
                <a:spcPts val="0"/>
              </a:spcBef>
              <a:buFont typeface="Calibri" panose="020F0502020204030204" pitchFamily="34" charset="0"/>
              <a:buChar char="‒"/>
            </a:pPr>
            <a:r>
              <a:rPr lang="hr-HR" altLang="sr-Latn-RS" sz="2200" dirty="0" smtClean="0"/>
              <a:t>bogat kulturno-povijesna baština – preko 3000 zaštićenih spomenika kulture</a:t>
            </a:r>
          </a:p>
          <a:p>
            <a:pPr marL="724050" lvl="1" indent="-288000">
              <a:spcBef>
                <a:spcPts val="1200"/>
              </a:spcBef>
              <a:buFont typeface="Calibri" panose="020F0502020204030204" pitchFamily="34" charset="0"/>
              <a:buChar char="‒"/>
            </a:pPr>
            <a:r>
              <a:rPr lang="hr-HR" altLang="sr-Latn-RS" sz="2400" b="1" dirty="0" smtClean="0">
                <a:solidFill>
                  <a:srgbClr val="FF0000"/>
                </a:solidFill>
              </a:rPr>
              <a:t>DOSTUPNOST </a:t>
            </a:r>
            <a:endParaRPr lang="hr-HR" altLang="sr-Latn-RS" sz="2200" b="1" dirty="0" smtClean="0">
              <a:solidFill>
                <a:srgbClr val="FF0000"/>
              </a:solidFill>
            </a:endParaRPr>
          </a:p>
          <a:p>
            <a:pPr marL="1124100" lvl="2" indent="-288000">
              <a:spcBef>
                <a:spcPts val="0"/>
              </a:spcBef>
              <a:buFont typeface="Calibri" panose="020F0502020204030204" pitchFamily="34" charset="0"/>
              <a:buChar char="‒"/>
            </a:pPr>
            <a:r>
              <a:rPr lang="hr-HR" altLang="sr-Latn-RS" sz="2200" dirty="0" smtClean="0"/>
              <a:t>informativna i prometna dostupnost  </a:t>
            </a:r>
          </a:p>
          <a:p>
            <a:pPr marL="1124100" lvl="2" indent="-288000">
              <a:spcBef>
                <a:spcPts val="600"/>
              </a:spcBef>
              <a:buFont typeface="Calibri" panose="020F0502020204030204" pitchFamily="34" charset="0"/>
              <a:buChar char="‒"/>
            </a:pPr>
            <a:r>
              <a:rPr lang="hr-HR" altLang="sr-Latn-RS" sz="2200" dirty="0" smtClean="0"/>
              <a:t>gusta mreža prometnica, autoceste i niskotarifni zračni prijevoznici</a:t>
            </a:r>
          </a:p>
          <a:p>
            <a:pPr marL="324000" indent="-288000">
              <a:spcBef>
                <a:spcPts val="2400"/>
              </a:spcBef>
              <a:buFont typeface="Calibri" panose="020F0502020204030204" pitchFamily="34" charset="0"/>
              <a:buChar char="‒"/>
            </a:pPr>
            <a:r>
              <a:rPr lang="hr-HR" altLang="sr-Latn-RS" sz="2400" b="1" dirty="0" smtClean="0">
                <a:solidFill>
                  <a:srgbClr val="FF0000"/>
                </a:solidFill>
              </a:rPr>
              <a:t>SMJEŠTAJNE MOGUĆNOSTI HRVATSKE</a:t>
            </a:r>
          </a:p>
          <a:p>
            <a:pPr marL="724050" lvl="1" indent="-288000">
              <a:spcBef>
                <a:spcPts val="600"/>
              </a:spcBef>
              <a:buFont typeface="Calibri" panose="020F0502020204030204" pitchFamily="34" charset="0"/>
              <a:buChar char="‒"/>
            </a:pPr>
            <a:r>
              <a:rPr lang="hr-HR" altLang="sr-Latn-RS" sz="2200" dirty="0" smtClean="0"/>
              <a:t>ukupno </a:t>
            </a:r>
            <a:r>
              <a:rPr lang="hr-HR" altLang="sr-Latn-RS" sz="2200" b="1" dirty="0" smtClean="0">
                <a:solidFill>
                  <a:srgbClr val="FF0000"/>
                </a:solidFill>
              </a:rPr>
              <a:t>1,03 mil. postelja</a:t>
            </a:r>
          </a:p>
          <a:p>
            <a:pPr marL="724050" lvl="1" indent="-288000">
              <a:spcBef>
                <a:spcPts val="600"/>
              </a:spcBef>
              <a:buFont typeface="Calibri" panose="020F0502020204030204" pitchFamily="34" charset="0"/>
              <a:buChar char="‒"/>
            </a:pPr>
            <a:r>
              <a:rPr lang="hr-HR" altLang="sr-Latn-RS" sz="2200" dirty="0" smtClean="0"/>
              <a:t>dominiraju </a:t>
            </a:r>
            <a:r>
              <a:rPr lang="hr-HR" altLang="sr-Latn-RS" sz="2200" b="1" dirty="0" smtClean="0">
                <a:solidFill>
                  <a:srgbClr val="FF0000"/>
                </a:solidFill>
              </a:rPr>
              <a:t>privatni smještajni kapaciteti</a:t>
            </a:r>
            <a:r>
              <a:rPr lang="hr-HR" altLang="sr-Latn-RS" sz="2200" dirty="0" smtClean="0">
                <a:solidFill>
                  <a:srgbClr val="FF0000"/>
                </a:solidFill>
              </a:rPr>
              <a:t> </a:t>
            </a:r>
            <a:r>
              <a:rPr lang="hr-HR" altLang="sr-Latn-RS" sz="2200" dirty="0" smtClean="0"/>
              <a:t>– preko 500 000 postelja</a:t>
            </a:r>
          </a:p>
          <a:p>
            <a:pPr marL="724050" lvl="1" indent="-288000">
              <a:spcBef>
                <a:spcPts val="600"/>
              </a:spcBef>
              <a:buFont typeface="Calibri" panose="020F0502020204030204" pitchFamily="34" charset="0"/>
              <a:buChar char="‒"/>
            </a:pPr>
            <a:r>
              <a:rPr lang="hr-HR" altLang="sr-Latn-RS" sz="2200" dirty="0" smtClean="0"/>
              <a:t>velik broj posjetitelja u </a:t>
            </a:r>
            <a:r>
              <a:rPr lang="hr-HR" altLang="sr-Latn-RS" sz="2200" b="1" dirty="0" smtClean="0">
                <a:solidFill>
                  <a:srgbClr val="FF0000"/>
                </a:solidFill>
              </a:rPr>
              <a:t>kampovima</a:t>
            </a:r>
            <a:r>
              <a:rPr lang="hr-HR" altLang="sr-Latn-RS" sz="2200" dirty="0" smtClean="0">
                <a:solidFill>
                  <a:srgbClr val="FF0000"/>
                </a:solidFill>
              </a:rPr>
              <a:t>, </a:t>
            </a:r>
            <a:r>
              <a:rPr lang="hr-HR" altLang="sr-Latn-RS" sz="2200" b="1" dirty="0" smtClean="0">
                <a:solidFill>
                  <a:srgbClr val="FF0000"/>
                </a:solidFill>
              </a:rPr>
              <a:t>turističkim naseljima i hotelima</a:t>
            </a:r>
          </a:p>
          <a:p>
            <a:pPr marL="724050" lvl="1" indent="-288000">
              <a:spcBef>
                <a:spcPts val="600"/>
              </a:spcBef>
              <a:buFont typeface="Calibri" panose="020F0502020204030204" pitchFamily="34" charset="0"/>
              <a:buChar char="‒"/>
            </a:pPr>
            <a:endParaRPr lang="hr-HR" altLang="sr-Latn-RS" sz="2000" dirty="0" smtClean="0"/>
          </a:p>
          <a:p>
            <a:pPr marL="724050" lvl="1" indent="-288000">
              <a:spcBef>
                <a:spcPts val="600"/>
              </a:spcBef>
              <a:buFont typeface="Calibri" panose="020F0502020204030204" pitchFamily="34" charset="0"/>
              <a:buChar char="‒"/>
            </a:pPr>
            <a:endParaRPr lang="hr-HR" altLang="sr-Latn-RS" sz="2000" dirty="0" smtClean="0"/>
          </a:p>
        </p:txBody>
      </p:sp>
      <p:sp>
        <p:nvSpPr>
          <p:cNvPr id="8194" name="Naslov 1"/>
          <p:cNvSpPr>
            <a:spLocks noGrp="1"/>
          </p:cNvSpPr>
          <p:nvPr>
            <p:ph type="title"/>
          </p:nvPr>
        </p:nvSpPr>
        <p:spPr/>
        <p:txBody>
          <a:bodyPr/>
          <a:lstStyle/>
          <a:p>
            <a:r>
              <a:rPr lang="hr-HR" altLang="sr-Latn-RS" sz="3200" dirty="0" smtClean="0"/>
              <a:t>Turističke mogućnosti Hrvatske</a:t>
            </a:r>
          </a:p>
        </p:txBody>
      </p:sp>
    </p:spTree>
    <p:extLst>
      <p:ext uri="{BB962C8B-B14F-4D97-AF65-F5344CB8AC3E}">
        <p14:creationId xmlns:p14="http://schemas.microsoft.com/office/powerpoint/2010/main" val="13817419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fade">
                                      <p:cBhvr>
                                        <p:cTn id="7" dur="250"/>
                                        <p:tgtEl>
                                          <p:spTgt spid="8195">
                                            <p:txEl>
                                              <p:pRg st="0" end="0"/>
                                            </p:txEl>
                                          </p:spTgt>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8195">
                                            <p:txEl>
                                              <p:pRg st="1" end="1"/>
                                            </p:txEl>
                                          </p:spTgt>
                                        </p:tgtEl>
                                        <p:attrNameLst>
                                          <p:attrName>style.visibility</p:attrName>
                                        </p:attrNameLst>
                                      </p:cBhvr>
                                      <p:to>
                                        <p:strVal val="visible"/>
                                      </p:to>
                                    </p:set>
                                    <p:animEffect transition="in" filter="fade">
                                      <p:cBhvr>
                                        <p:cTn id="11" dur="250"/>
                                        <p:tgtEl>
                                          <p:spTgt spid="8195">
                                            <p:txEl>
                                              <p:pRg st="1" end="1"/>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8195">
                                            <p:txEl>
                                              <p:pRg st="3" end="3"/>
                                            </p:txEl>
                                          </p:spTgt>
                                        </p:tgtEl>
                                        <p:attrNameLst>
                                          <p:attrName>style.visibility</p:attrName>
                                        </p:attrNameLst>
                                      </p:cBhvr>
                                      <p:to>
                                        <p:strVal val="visible"/>
                                      </p:to>
                                    </p:set>
                                    <p:animEffect transition="in" filter="fade">
                                      <p:cBhvr>
                                        <p:cTn id="15" dur="250"/>
                                        <p:tgtEl>
                                          <p:spTgt spid="8195">
                                            <p:txEl>
                                              <p:pRg st="3" end="3"/>
                                            </p:txEl>
                                          </p:spTgt>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8195">
                                            <p:txEl>
                                              <p:pRg st="5" end="5"/>
                                            </p:txEl>
                                          </p:spTgt>
                                        </p:tgtEl>
                                        <p:attrNameLst>
                                          <p:attrName>style.visibility</p:attrName>
                                        </p:attrNameLst>
                                      </p:cBhvr>
                                      <p:to>
                                        <p:strVal val="visible"/>
                                      </p:to>
                                    </p:set>
                                    <p:animEffect transition="in" filter="fade">
                                      <p:cBhvr>
                                        <p:cTn id="19" dur="250"/>
                                        <p:tgtEl>
                                          <p:spTgt spid="8195">
                                            <p:txEl>
                                              <p:pRg st="5" end="5"/>
                                            </p:txEl>
                                          </p:spTgt>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8195">
                                            <p:txEl>
                                              <p:pRg st="2" end="2"/>
                                            </p:txEl>
                                          </p:spTgt>
                                        </p:tgtEl>
                                        <p:attrNameLst>
                                          <p:attrName>style.visibility</p:attrName>
                                        </p:attrNameLst>
                                      </p:cBhvr>
                                      <p:to>
                                        <p:strVal val="visible"/>
                                      </p:to>
                                    </p:set>
                                    <p:animEffect transition="in" filter="fade">
                                      <p:cBhvr>
                                        <p:cTn id="23" dur="250"/>
                                        <p:tgtEl>
                                          <p:spTgt spid="8195">
                                            <p:txEl>
                                              <p:pRg st="2" end="2"/>
                                            </p:txEl>
                                          </p:spTgt>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8195">
                                            <p:txEl>
                                              <p:pRg st="4" end="4"/>
                                            </p:txEl>
                                          </p:spTgt>
                                        </p:tgtEl>
                                        <p:attrNameLst>
                                          <p:attrName>style.visibility</p:attrName>
                                        </p:attrNameLst>
                                      </p:cBhvr>
                                      <p:to>
                                        <p:strVal val="visible"/>
                                      </p:to>
                                    </p:set>
                                    <p:animEffect transition="in" filter="fade">
                                      <p:cBhvr>
                                        <p:cTn id="27" dur="250"/>
                                        <p:tgtEl>
                                          <p:spTgt spid="8195">
                                            <p:txEl>
                                              <p:pRg st="4" end="4"/>
                                            </p:txEl>
                                          </p:spTgt>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8195">
                                            <p:txEl>
                                              <p:pRg st="6" end="6"/>
                                            </p:txEl>
                                          </p:spTgt>
                                        </p:tgtEl>
                                        <p:attrNameLst>
                                          <p:attrName>style.visibility</p:attrName>
                                        </p:attrNameLst>
                                      </p:cBhvr>
                                      <p:to>
                                        <p:strVal val="visible"/>
                                      </p:to>
                                    </p:set>
                                    <p:animEffect transition="in" filter="fade">
                                      <p:cBhvr>
                                        <p:cTn id="31" dur="250"/>
                                        <p:tgtEl>
                                          <p:spTgt spid="8195">
                                            <p:txEl>
                                              <p:pRg st="6" end="6"/>
                                            </p:txEl>
                                          </p:spTgt>
                                        </p:tgtEl>
                                      </p:cBhvr>
                                    </p:animEffect>
                                  </p:childTnLst>
                                </p:cTn>
                              </p:par>
                            </p:childTnLst>
                          </p:cTn>
                        </p:par>
                        <p:par>
                          <p:cTn id="32" fill="hold">
                            <p:stCondLst>
                              <p:cond delay="1750"/>
                            </p:stCondLst>
                            <p:childTnLst>
                              <p:par>
                                <p:cTn id="33" presetID="10" presetClass="entr" presetSubtype="0" fill="hold" grpId="0" nodeType="afterEffect">
                                  <p:stCondLst>
                                    <p:cond delay="0"/>
                                  </p:stCondLst>
                                  <p:childTnLst>
                                    <p:set>
                                      <p:cBhvr>
                                        <p:cTn id="34" dur="1" fill="hold">
                                          <p:stCondLst>
                                            <p:cond delay="0"/>
                                          </p:stCondLst>
                                        </p:cTn>
                                        <p:tgtEl>
                                          <p:spTgt spid="8195">
                                            <p:txEl>
                                              <p:pRg st="7" end="7"/>
                                            </p:txEl>
                                          </p:spTgt>
                                        </p:tgtEl>
                                        <p:attrNameLst>
                                          <p:attrName>style.visibility</p:attrName>
                                        </p:attrNameLst>
                                      </p:cBhvr>
                                      <p:to>
                                        <p:strVal val="visible"/>
                                      </p:to>
                                    </p:set>
                                    <p:animEffect transition="in" filter="fade">
                                      <p:cBhvr>
                                        <p:cTn id="35" dur="250"/>
                                        <p:tgtEl>
                                          <p:spTgt spid="8195">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195">
                                            <p:txEl>
                                              <p:pRg st="8" end="8"/>
                                            </p:txEl>
                                          </p:spTgt>
                                        </p:tgtEl>
                                        <p:attrNameLst>
                                          <p:attrName>style.visibility</p:attrName>
                                        </p:attrNameLst>
                                      </p:cBhvr>
                                      <p:to>
                                        <p:strVal val="visible"/>
                                      </p:to>
                                    </p:set>
                                    <p:animEffect transition="in" filter="fade">
                                      <p:cBhvr>
                                        <p:cTn id="40" dur="250"/>
                                        <p:tgtEl>
                                          <p:spTgt spid="8195">
                                            <p:txEl>
                                              <p:pRg st="8" end="8"/>
                                            </p:txEl>
                                          </p:spTgt>
                                        </p:tgtEl>
                                      </p:cBhvr>
                                    </p:animEffect>
                                  </p:childTnLst>
                                </p:cTn>
                              </p:par>
                            </p:childTnLst>
                          </p:cTn>
                        </p:par>
                        <p:par>
                          <p:cTn id="41" fill="hold">
                            <p:stCondLst>
                              <p:cond delay="250"/>
                            </p:stCondLst>
                            <p:childTnLst>
                              <p:par>
                                <p:cTn id="42" presetID="10" presetClass="entr" presetSubtype="0" fill="hold" grpId="0" nodeType="afterEffect">
                                  <p:stCondLst>
                                    <p:cond delay="0"/>
                                  </p:stCondLst>
                                  <p:childTnLst>
                                    <p:set>
                                      <p:cBhvr>
                                        <p:cTn id="43" dur="1" fill="hold">
                                          <p:stCondLst>
                                            <p:cond delay="0"/>
                                          </p:stCondLst>
                                        </p:cTn>
                                        <p:tgtEl>
                                          <p:spTgt spid="8195">
                                            <p:txEl>
                                              <p:pRg st="9" end="9"/>
                                            </p:txEl>
                                          </p:spTgt>
                                        </p:tgtEl>
                                        <p:attrNameLst>
                                          <p:attrName>style.visibility</p:attrName>
                                        </p:attrNameLst>
                                      </p:cBhvr>
                                      <p:to>
                                        <p:strVal val="visible"/>
                                      </p:to>
                                    </p:set>
                                    <p:animEffect transition="in" filter="fade">
                                      <p:cBhvr>
                                        <p:cTn id="44" dur="250"/>
                                        <p:tgtEl>
                                          <p:spTgt spid="8195">
                                            <p:txEl>
                                              <p:pRg st="9" end="9"/>
                                            </p:txEl>
                                          </p:spTgt>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8195">
                                            <p:txEl>
                                              <p:pRg st="10" end="10"/>
                                            </p:txEl>
                                          </p:spTgt>
                                        </p:tgtEl>
                                        <p:attrNameLst>
                                          <p:attrName>style.visibility</p:attrName>
                                        </p:attrNameLst>
                                      </p:cBhvr>
                                      <p:to>
                                        <p:strVal val="visible"/>
                                      </p:to>
                                    </p:set>
                                    <p:animEffect transition="in" filter="fade">
                                      <p:cBhvr>
                                        <p:cTn id="48" dur="250"/>
                                        <p:tgtEl>
                                          <p:spTgt spid="8195">
                                            <p:txEl>
                                              <p:pRg st="10" end="10"/>
                                            </p:txEl>
                                          </p:spTgt>
                                        </p:tgtEl>
                                      </p:cBhvr>
                                    </p:animEffect>
                                  </p:childTnLst>
                                </p:cTn>
                              </p:par>
                            </p:childTnLst>
                          </p:cTn>
                        </p:par>
                        <p:par>
                          <p:cTn id="49" fill="hold">
                            <p:stCondLst>
                              <p:cond delay="750"/>
                            </p:stCondLst>
                            <p:childTnLst>
                              <p:par>
                                <p:cTn id="50" presetID="10" presetClass="entr" presetSubtype="0" fill="hold" grpId="0" nodeType="afterEffect">
                                  <p:stCondLst>
                                    <p:cond delay="0"/>
                                  </p:stCondLst>
                                  <p:childTnLst>
                                    <p:set>
                                      <p:cBhvr>
                                        <p:cTn id="51" dur="1" fill="hold">
                                          <p:stCondLst>
                                            <p:cond delay="0"/>
                                          </p:stCondLst>
                                        </p:cTn>
                                        <p:tgtEl>
                                          <p:spTgt spid="8195">
                                            <p:txEl>
                                              <p:pRg st="11" end="11"/>
                                            </p:txEl>
                                          </p:spTgt>
                                        </p:tgtEl>
                                        <p:attrNameLst>
                                          <p:attrName>style.visibility</p:attrName>
                                        </p:attrNameLst>
                                      </p:cBhvr>
                                      <p:to>
                                        <p:strVal val="visible"/>
                                      </p:to>
                                    </p:set>
                                    <p:animEffect transition="in" filter="fade">
                                      <p:cBhvr>
                                        <p:cTn id="52" dur="250"/>
                                        <p:tgtEl>
                                          <p:spTgt spid="819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zervirano mjesto teksta 3"/>
          <p:cNvSpPr>
            <a:spLocks noGrp="1"/>
          </p:cNvSpPr>
          <p:nvPr>
            <p:ph idx="1"/>
          </p:nvPr>
        </p:nvSpPr>
        <p:spPr>
          <a:xfrm>
            <a:off x="22248" y="692696"/>
            <a:ext cx="9086256" cy="5904656"/>
          </a:xfrm>
        </p:spPr>
        <p:txBody>
          <a:bodyPr>
            <a:noAutofit/>
          </a:bodyPr>
          <a:lstStyle/>
          <a:p>
            <a:pPr marL="324000" indent="-288000">
              <a:spcBef>
                <a:spcPts val="1200"/>
              </a:spcBef>
              <a:buFont typeface="Calibri" panose="020F0502020204030204" pitchFamily="34" charset="0"/>
              <a:buChar char="‒"/>
            </a:pPr>
            <a:r>
              <a:rPr lang="hr-HR" altLang="sr-Latn-RS" sz="2400" dirty="0" smtClean="0"/>
              <a:t>turizam izravno </a:t>
            </a:r>
            <a:r>
              <a:rPr lang="hr-HR" altLang="sr-Latn-RS" sz="2400" b="1" dirty="0" smtClean="0">
                <a:solidFill>
                  <a:srgbClr val="FF0000"/>
                </a:solidFill>
              </a:rPr>
              <a:t>donosi velike prihode</a:t>
            </a:r>
          </a:p>
          <a:p>
            <a:pPr marL="324000" indent="-288000">
              <a:spcBef>
                <a:spcPts val="1200"/>
              </a:spcBef>
              <a:buFont typeface="Calibri" panose="020F0502020204030204" pitchFamily="34" charset="0"/>
              <a:buChar char="‒"/>
            </a:pPr>
            <a:r>
              <a:rPr lang="hr-HR" altLang="sr-Latn-RS" sz="2400" dirty="0" smtClean="0"/>
              <a:t>pozitivno </a:t>
            </a:r>
            <a:r>
              <a:rPr lang="hr-HR" altLang="sr-Latn-RS" sz="2400" b="1" dirty="0">
                <a:solidFill>
                  <a:srgbClr val="FF0000"/>
                </a:solidFill>
              </a:rPr>
              <a:t>utječe na niz gospodarskih grana </a:t>
            </a:r>
            <a:r>
              <a:rPr lang="hr-HR" altLang="sr-Latn-RS" sz="2400" dirty="0" smtClean="0"/>
              <a:t>– ugostiteljstvo, </a:t>
            </a:r>
            <a:r>
              <a:rPr lang="hr-HR" altLang="sr-Latn-RS" sz="2400" dirty="0"/>
              <a:t>promet i </a:t>
            </a:r>
            <a:r>
              <a:rPr lang="hr-HR" altLang="sr-Latn-RS" sz="2400" dirty="0" smtClean="0"/>
              <a:t>trgovinu </a:t>
            </a:r>
            <a:r>
              <a:rPr lang="hr-HR" altLang="sr-Latn-RS" sz="2400" dirty="0"/>
              <a:t>te </a:t>
            </a:r>
            <a:r>
              <a:rPr lang="hr-HR" altLang="sr-Latn-RS" sz="2400" dirty="0" smtClean="0"/>
              <a:t>lokalnu poljoprivredu</a:t>
            </a:r>
            <a:endParaRPr lang="hr-HR" altLang="sr-Latn-RS" sz="2400" dirty="0"/>
          </a:p>
          <a:p>
            <a:pPr marL="324000" indent="-288000">
              <a:spcBef>
                <a:spcPts val="1200"/>
              </a:spcBef>
              <a:buFont typeface="Calibri" panose="020F0502020204030204" pitchFamily="34" charset="0"/>
              <a:buChar char="‒"/>
            </a:pPr>
            <a:r>
              <a:rPr lang="hr-HR" altLang="sr-Latn-RS" sz="2400" b="1" dirty="0" smtClean="0">
                <a:solidFill>
                  <a:srgbClr val="FF0000"/>
                </a:solidFill>
              </a:rPr>
              <a:t>potiče </a:t>
            </a:r>
            <a:r>
              <a:rPr lang="hr-HR" altLang="sr-Latn-RS" sz="2400" b="1" dirty="0">
                <a:solidFill>
                  <a:srgbClr val="FF0000"/>
                </a:solidFill>
              </a:rPr>
              <a:t>zapošljavanje </a:t>
            </a:r>
            <a:r>
              <a:rPr lang="hr-HR" altLang="sr-Latn-RS" sz="2400" dirty="0"/>
              <a:t>te </a:t>
            </a:r>
            <a:r>
              <a:rPr lang="hr-HR" altLang="sr-Latn-RS" sz="2400" b="1" dirty="0">
                <a:solidFill>
                  <a:srgbClr val="FF0000"/>
                </a:solidFill>
              </a:rPr>
              <a:t>izgradnju </a:t>
            </a:r>
            <a:r>
              <a:rPr lang="hr-HR" altLang="sr-Latn-RS" sz="2400" dirty="0"/>
              <a:t>prometnica, vodovoda i električne mreže</a:t>
            </a:r>
          </a:p>
          <a:p>
            <a:pPr marL="324000" indent="-288000">
              <a:spcBef>
                <a:spcPts val="1200"/>
              </a:spcBef>
              <a:buFont typeface="Calibri" panose="020F0502020204030204" pitchFamily="34" charset="0"/>
              <a:buChar char="‒"/>
            </a:pPr>
            <a:r>
              <a:rPr lang="hr-HR" altLang="sr-Latn-RS" sz="2400" dirty="0" smtClean="0"/>
              <a:t>turizam </a:t>
            </a:r>
            <a:r>
              <a:rPr lang="hr-HR" altLang="sr-Latn-RS" sz="2400" dirty="0"/>
              <a:t>utječe na </a:t>
            </a:r>
            <a:r>
              <a:rPr lang="hr-HR" altLang="sr-Latn-RS" sz="2400" b="1" dirty="0" err="1">
                <a:solidFill>
                  <a:srgbClr val="FF0000"/>
                </a:solidFill>
              </a:rPr>
              <a:t>tercijarizaciju</a:t>
            </a:r>
            <a:r>
              <a:rPr lang="hr-HR" altLang="sr-Latn-RS" sz="2400" b="1" dirty="0">
                <a:solidFill>
                  <a:srgbClr val="FF0000"/>
                </a:solidFill>
              </a:rPr>
              <a:t> </a:t>
            </a:r>
            <a:r>
              <a:rPr lang="hr-HR" altLang="sr-Latn-RS" sz="2400" b="1" dirty="0" smtClean="0">
                <a:solidFill>
                  <a:srgbClr val="FF0000"/>
                </a:solidFill>
              </a:rPr>
              <a:t>društva</a:t>
            </a:r>
          </a:p>
          <a:p>
            <a:pPr marL="324000" indent="-288000">
              <a:spcBef>
                <a:spcPts val="1200"/>
              </a:spcBef>
              <a:buFont typeface="Calibri" panose="020F0502020204030204" pitchFamily="34" charset="0"/>
              <a:buChar char="‒"/>
            </a:pPr>
            <a:r>
              <a:rPr lang="hr-HR" altLang="sr-Latn-RS" sz="2400" dirty="0" smtClean="0"/>
              <a:t>turizam čini </a:t>
            </a:r>
            <a:r>
              <a:rPr lang="hr-HR" altLang="sr-Latn-RS" sz="2400" b="1" dirty="0" smtClean="0">
                <a:solidFill>
                  <a:srgbClr val="FF0000"/>
                </a:solidFill>
              </a:rPr>
              <a:t>19% BDP-a </a:t>
            </a:r>
            <a:r>
              <a:rPr lang="hr-HR" altLang="sr-Latn-RS" sz="2400" dirty="0" smtClean="0"/>
              <a:t>Hrvatske</a:t>
            </a:r>
            <a:endParaRPr lang="hr-HR" altLang="sr-Latn-RS" sz="2400" dirty="0"/>
          </a:p>
        </p:txBody>
      </p:sp>
      <p:sp>
        <p:nvSpPr>
          <p:cNvPr id="8194" name="Naslov 1"/>
          <p:cNvSpPr>
            <a:spLocks noGrp="1"/>
          </p:cNvSpPr>
          <p:nvPr>
            <p:ph type="title"/>
          </p:nvPr>
        </p:nvSpPr>
        <p:spPr/>
        <p:txBody>
          <a:bodyPr/>
          <a:lstStyle/>
          <a:p>
            <a:r>
              <a:rPr lang="hr-HR" altLang="sr-Latn-RS" sz="3200" dirty="0" smtClean="0"/>
              <a:t>Gospodarska važnost turizma za Hrvatsku</a:t>
            </a:r>
          </a:p>
        </p:txBody>
      </p:sp>
    </p:spTree>
    <p:extLst>
      <p:ext uri="{BB962C8B-B14F-4D97-AF65-F5344CB8AC3E}">
        <p14:creationId xmlns:p14="http://schemas.microsoft.com/office/powerpoint/2010/main" val="37295369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fade">
                                      <p:cBhvr>
                                        <p:cTn id="7" dur="250"/>
                                        <p:tgtEl>
                                          <p:spTgt spid="8195">
                                            <p:txEl>
                                              <p:pRg st="0" end="0"/>
                                            </p:txEl>
                                          </p:spTgt>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8195">
                                            <p:txEl>
                                              <p:pRg st="1" end="1"/>
                                            </p:txEl>
                                          </p:spTgt>
                                        </p:tgtEl>
                                        <p:attrNameLst>
                                          <p:attrName>style.visibility</p:attrName>
                                        </p:attrNameLst>
                                      </p:cBhvr>
                                      <p:to>
                                        <p:strVal val="visible"/>
                                      </p:to>
                                    </p:set>
                                    <p:animEffect transition="in" filter="fade">
                                      <p:cBhvr>
                                        <p:cTn id="11" dur="250"/>
                                        <p:tgtEl>
                                          <p:spTgt spid="8195">
                                            <p:txEl>
                                              <p:pRg st="1" end="1"/>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8195">
                                            <p:txEl>
                                              <p:pRg st="2" end="2"/>
                                            </p:txEl>
                                          </p:spTgt>
                                        </p:tgtEl>
                                        <p:attrNameLst>
                                          <p:attrName>style.visibility</p:attrName>
                                        </p:attrNameLst>
                                      </p:cBhvr>
                                      <p:to>
                                        <p:strVal val="visible"/>
                                      </p:to>
                                    </p:set>
                                    <p:animEffect transition="in" filter="fade">
                                      <p:cBhvr>
                                        <p:cTn id="15" dur="250"/>
                                        <p:tgtEl>
                                          <p:spTgt spid="8195">
                                            <p:txEl>
                                              <p:pRg st="2" end="2"/>
                                            </p:txEl>
                                          </p:spTgt>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8195">
                                            <p:txEl>
                                              <p:pRg st="3" end="3"/>
                                            </p:txEl>
                                          </p:spTgt>
                                        </p:tgtEl>
                                        <p:attrNameLst>
                                          <p:attrName>style.visibility</p:attrName>
                                        </p:attrNameLst>
                                      </p:cBhvr>
                                      <p:to>
                                        <p:strVal val="visible"/>
                                      </p:to>
                                    </p:set>
                                    <p:animEffect transition="in" filter="fade">
                                      <p:cBhvr>
                                        <p:cTn id="19" dur="250"/>
                                        <p:tgtEl>
                                          <p:spTgt spid="8195">
                                            <p:txEl>
                                              <p:pRg st="3" end="3"/>
                                            </p:txEl>
                                          </p:spTgt>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8195">
                                            <p:txEl>
                                              <p:pRg st="4" end="4"/>
                                            </p:txEl>
                                          </p:spTgt>
                                        </p:tgtEl>
                                        <p:attrNameLst>
                                          <p:attrName>style.visibility</p:attrName>
                                        </p:attrNameLst>
                                      </p:cBhvr>
                                      <p:to>
                                        <p:strVal val="visible"/>
                                      </p:to>
                                    </p:set>
                                    <p:animEffect transition="in" filter="fade">
                                      <p:cBhvr>
                                        <p:cTn id="23" dur="250"/>
                                        <p:tgtEl>
                                          <p:spTgt spid="81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zervirano mjesto teksta 3"/>
          <p:cNvSpPr>
            <a:spLocks noGrp="1"/>
          </p:cNvSpPr>
          <p:nvPr>
            <p:ph idx="1"/>
          </p:nvPr>
        </p:nvSpPr>
        <p:spPr>
          <a:xfrm>
            <a:off x="22248" y="573394"/>
            <a:ext cx="9086256" cy="6023958"/>
          </a:xfrm>
        </p:spPr>
        <p:txBody>
          <a:bodyPr>
            <a:noAutofit/>
          </a:bodyPr>
          <a:lstStyle/>
          <a:p>
            <a:pPr marL="324000" indent="-288000">
              <a:spcBef>
                <a:spcPts val="600"/>
              </a:spcBef>
              <a:buFont typeface="Calibri" panose="020F0502020204030204" pitchFamily="34" charset="0"/>
              <a:buChar char="‒"/>
            </a:pPr>
            <a:r>
              <a:rPr lang="hr-HR" altLang="sr-Latn-RS" sz="2200" dirty="0" smtClean="0"/>
              <a:t>najzastupljeniji </a:t>
            </a:r>
            <a:r>
              <a:rPr lang="hr-HR" altLang="sr-Latn-RS" sz="2200" dirty="0"/>
              <a:t>oblik turizma u Hrvatskoj je </a:t>
            </a:r>
            <a:r>
              <a:rPr lang="hr-HR" altLang="sr-Latn-RS" sz="2200" b="1" dirty="0">
                <a:solidFill>
                  <a:srgbClr val="FF0000"/>
                </a:solidFill>
              </a:rPr>
              <a:t>kupališni</a:t>
            </a:r>
          </a:p>
          <a:p>
            <a:pPr marL="324000" indent="-288000">
              <a:spcBef>
                <a:spcPts val="1200"/>
              </a:spcBef>
              <a:buFont typeface="Calibri" panose="020F0502020204030204" pitchFamily="34" charset="0"/>
              <a:buChar char="‒"/>
            </a:pPr>
            <a:r>
              <a:rPr lang="hr-HR" altLang="sr-Latn-RS" sz="2200" b="1" dirty="0" smtClean="0">
                <a:solidFill>
                  <a:srgbClr val="FF0000"/>
                </a:solidFill>
              </a:rPr>
              <a:t>nautički </a:t>
            </a:r>
            <a:r>
              <a:rPr lang="hr-HR" altLang="sr-Latn-RS" sz="2200" b="1" dirty="0">
                <a:solidFill>
                  <a:srgbClr val="FF0000"/>
                </a:solidFill>
              </a:rPr>
              <a:t>turizam </a:t>
            </a:r>
            <a:r>
              <a:rPr lang="hr-HR" altLang="sr-Latn-RS" sz="2200" dirty="0"/>
              <a:t>se sve više razvija</a:t>
            </a:r>
          </a:p>
          <a:p>
            <a:pPr marL="324000" indent="-288000">
              <a:spcBef>
                <a:spcPts val="1200"/>
              </a:spcBef>
              <a:buFont typeface="Calibri" panose="020F0502020204030204" pitchFamily="34" charset="0"/>
              <a:buChar char="‒"/>
            </a:pPr>
            <a:r>
              <a:rPr lang="hr-HR" altLang="sr-Latn-RS" sz="2200" b="1" dirty="0" smtClean="0">
                <a:solidFill>
                  <a:srgbClr val="FF0000"/>
                </a:solidFill>
              </a:rPr>
              <a:t>selektivni oblici turizma </a:t>
            </a:r>
            <a:r>
              <a:rPr lang="hr-HR" altLang="sr-Latn-RS" sz="2200" dirty="0" smtClean="0"/>
              <a:t>– specijalizirani oblici turizma nastali kao reakcija na noviju turističku potražnju (</a:t>
            </a:r>
            <a:r>
              <a:rPr lang="hr-HR" altLang="sr-Latn-RS" sz="2200" dirty="0"/>
              <a:t>od </a:t>
            </a:r>
            <a:r>
              <a:rPr lang="hr-HR" altLang="sr-Latn-RS" sz="2200" dirty="0" smtClean="0"/>
              <a:t>1980-ih)</a:t>
            </a:r>
          </a:p>
          <a:p>
            <a:pPr marL="724050" lvl="1" indent="-288000">
              <a:spcBef>
                <a:spcPts val="600"/>
              </a:spcBef>
              <a:buFont typeface="Calibri" panose="020F0502020204030204" pitchFamily="34" charset="0"/>
              <a:buChar char="‒"/>
            </a:pPr>
            <a:r>
              <a:rPr lang="hr-HR" altLang="sr-Latn-RS" sz="2200" i="1" dirty="0" smtClean="0"/>
              <a:t>turizam na seoskim gospodarstvima, nautički, sportsko-rekreacijski, izletnički, vjerski, kongresni, kulturni, lovni, ribolovni, vinski, gastronomski, ekoturizam. robinzonski…</a:t>
            </a:r>
          </a:p>
          <a:p>
            <a:pPr marL="324000" indent="-288000">
              <a:spcBef>
                <a:spcPts val="1200"/>
              </a:spcBef>
              <a:buFont typeface="Calibri" panose="020F0502020204030204" pitchFamily="34" charset="0"/>
              <a:buChar char="‒"/>
            </a:pPr>
            <a:r>
              <a:rPr lang="hr-HR" altLang="sr-Latn-RS" sz="2200" dirty="0" smtClean="0"/>
              <a:t>u Nizinskoj Hrvatskoj </a:t>
            </a:r>
            <a:r>
              <a:rPr lang="hr-HR" altLang="sr-Latn-RS" sz="2200" dirty="0"/>
              <a:t>razvijen je lječilišni turizam, toplice, dvorci, turizam gradova, vjerski turizam, lovni turizam i dr</a:t>
            </a:r>
            <a:r>
              <a:rPr lang="hr-HR" altLang="sr-Latn-RS" sz="2200" dirty="0" smtClean="0"/>
              <a:t>.</a:t>
            </a:r>
            <a:endParaRPr lang="hr-HR" altLang="sr-Latn-RS" sz="2200" dirty="0"/>
          </a:p>
        </p:txBody>
      </p:sp>
      <p:sp>
        <p:nvSpPr>
          <p:cNvPr id="8194" name="Naslov 1"/>
          <p:cNvSpPr>
            <a:spLocks noGrp="1"/>
          </p:cNvSpPr>
          <p:nvPr>
            <p:ph type="title"/>
          </p:nvPr>
        </p:nvSpPr>
        <p:spPr/>
        <p:txBody>
          <a:bodyPr/>
          <a:lstStyle/>
          <a:p>
            <a:r>
              <a:rPr lang="hr-HR" altLang="sr-Latn-RS" sz="3200" dirty="0" smtClean="0"/>
              <a:t>Oblici turizma</a:t>
            </a:r>
          </a:p>
        </p:txBody>
      </p:sp>
      <p:pic>
        <p:nvPicPr>
          <p:cNvPr id="1026" name="Picture 2" descr="http://www.croatiaweek.com/wp-content/uploads/2016/05/3-6.jp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b="-1"/>
          <a:stretch/>
        </p:blipFill>
        <p:spPr bwMode="auto">
          <a:xfrm>
            <a:off x="107504" y="4271259"/>
            <a:ext cx="5090680" cy="24712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dubrovnikdailytrips.com/wp-content/uploads/2015/04/wine-tours.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292766" y="4271259"/>
            <a:ext cx="3732972" cy="2471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73462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fade">
                                      <p:cBhvr>
                                        <p:cTn id="7" dur="250"/>
                                        <p:tgtEl>
                                          <p:spTgt spid="8195">
                                            <p:txEl>
                                              <p:pRg st="0" end="0"/>
                                            </p:txEl>
                                          </p:spTgt>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8195">
                                            <p:txEl>
                                              <p:pRg st="1" end="1"/>
                                            </p:txEl>
                                          </p:spTgt>
                                        </p:tgtEl>
                                        <p:attrNameLst>
                                          <p:attrName>style.visibility</p:attrName>
                                        </p:attrNameLst>
                                      </p:cBhvr>
                                      <p:to>
                                        <p:strVal val="visible"/>
                                      </p:to>
                                    </p:set>
                                    <p:animEffect transition="in" filter="fade">
                                      <p:cBhvr>
                                        <p:cTn id="11" dur="250"/>
                                        <p:tgtEl>
                                          <p:spTgt spid="8195">
                                            <p:txEl>
                                              <p:pRg st="1" end="1"/>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8195">
                                            <p:txEl>
                                              <p:pRg st="2" end="2"/>
                                            </p:txEl>
                                          </p:spTgt>
                                        </p:tgtEl>
                                        <p:attrNameLst>
                                          <p:attrName>style.visibility</p:attrName>
                                        </p:attrNameLst>
                                      </p:cBhvr>
                                      <p:to>
                                        <p:strVal val="visible"/>
                                      </p:to>
                                    </p:set>
                                    <p:animEffect transition="in" filter="fade">
                                      <p:cBhvr>
                                        <p:cTn id="15" dur="250"/>
                                        <p:tgtEl>
                                          <p:spTgt spid="8195">
                                            <p:txEl>
                                              <p:pRg st="2" end="2"/>
                                            </p:txEl>
                                          </p:spTgt>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8195">
                                            <p:txEl>
                                              <p:pRg st="3" end="3"/>
                                            </p:txEl>
                                          </p:spTgt>
                                        </p:tgtEl>
                                        <p:attrNameLst>
                                          <p:attrName>style.visibility</p:attrName>
                                        </p:attrNameLst>
                                      </p:cBhvr>
                                      <p:to>
                                        <p:strVal val="visible"/>
                                      </p:to>
                                    </p:set>
                                    <p:animEffect transition="in" filter="fade">
                                      <p:cBhvr>
                                        <p:cTn id="19" dur="250"/>
                                        <p:tgtEl>
                                          <p:spTgt spid="8195">
                                            <p:txEl>
                                              <p:pRg st="3" end="3"/>
                                            </p:txEl>
                                          </p:spTgt>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8195">
                                            <p:txEl>
                                              <p:pRg st="4" end="4"/>
                                            </p:txEl>
                                          </p:spTgt>
                                        </p:tgtEl>
                                        <p:attrNameLst>
                                          <p:attrName>style.visibility</p:attrName>
                                        </p:attrNameLst>
                                      </p:cBhvr>
                                      <p:to>
                                        <p:strVal val="visible"/>
                                      </p:to>
                                    </p:set>
                                    <p:animEffect transition="in" filter="fade">
                                      <p:cBhvr>
                                        <p:cTn id="23" dur="250"/>
                                        <p:tgtEl>
                                          <p:spTgt spid="81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Naslov 1"/>
          <p:cNvSpPr>
            <a:spLocks noGrp="1"/>
          </p:cNvSpPr>
          <p:nvPr>
            <p:ph type="title"/>
          </p:nvPr>
        </p:nvSpPr>
        <p:spPr/>
        <p:txBody>
          <a:bodyPr/>
          <a:lstStyle/>
          <a:p>
            <a:r>
              <a:rPr lang="hr-HR" altLang="sr-Latn-RS" sz="3200" dirty="0" smtClean="0"/>
              <a:t>Turističke regije Hrvatske</a:t>
            </a:r>
          </a:p>
        </p:txBody>
      </p:sp>
      <p:grpSp>
        <p:nvGrpSpPr>
          <p:cNvPr id="8" name="Group 7"/>
          <p:cNvGrpSpPr/>
          <p:nvPr/>
        </p:nvGrpSpPr>
        <p:grpSpPr>
          <a:xfrm>
            <a:off x="2002837" y="-89972"/>
            <a:ext cx="7105667" cy="6903347"/>
            <a:chOff x="2002837" y="-89972"/>
            <a:chExt cx="7105667" cy="6903347"/>
          </a:xfrm>
        </p:grpSpPr>
        <p:pic>
          <p:nvPicPr>
            <p:cNvPr id="2" name="Picture 1"/>
            <p:cNvPicPr>
              <a:picLocks noChangeAspect="1"/>
            </p:cNvPicPr>
            <p:nvPr/>
          </p:nvPicPr>
          <p:blipFill rotWithShape="1">
            <a:blip r:embed="rId3" cstate="email">
              <a:extLst>
                <a:ext uri="{BEBA8EAE-BF5A-486C-A8C5-ECC9F3942E4B}">
                  <a14:imgProps xmlns:a14="http://schemas.microsoft.com/office/drawing/2010/main">
                    <a14:imgLayer r:embed="rId4">
                      <a14:imgEffect>
                        <a14:sharpenSoften amount="25000"/>
                      </a14:imgEffect>
                      <a14:imgEffect>
                        <a14:saturation sat="200000"/>
                      </a14:imgEffect>
                    </a14:imgLayer>
                  </a14:imgProps>
                </a:ext>
                <a:ext uri="{28A0092B-C50C-407E-A947-70E740481C1C}">
                  <a14:useLocalDpi xmlns:a14="http://schemas.microsoft.com/office/drawing/2010/main"/>
                </a:ext>
              </a:extLst>
            </a:blip>
            <a:srcRect/>
            <a:stretch/>
          </p:blipFill>
          <p:spPr>
            <a:xfrm>
              <a:off x="2002837" y="-89972"/>
              <a:ext cx="7105667" cy="6903347"/>
            </a:xfrm>
            <a:prstGeom prst="rect">
              <a:avLst/>
            </a:prstGeom>
          </p:spPr>
        </p:pic>
        <p:sp>
          <p:nvSpPr>
            <p:cNvPr id="3" name="Freeform 2"/>
            <p:cNvSpPr/>
            <p:nvPr/>
          </p:nvSpPr>
          <p:spPr>
            <a:xfrm>
              <a:off x="6650182" y="1298864"/>
              <a:ext cx="529936" cy="1091045"/>
            </a:xfrm>
            <a:custGeom>
              <a:avLst/>
              <a:gdLst>
                <a:gd name="connsiteX0" fmla="*/ 529936 w 529936"/>
                <a:gd name="connsiteY0" fmla="*/ 0 h 1091045"/>
                <a:gd name="connsiteX1" fmla="*/ 509154 w 529936"/>
                <a:gd name="connsiteY1" fmla="*/ 51954 h 1091045"/>
                <a:gd name="connsiteX2" fmla="*/ 488373 w 529936"/>
                <a:gd name="connsiteY2" fmla="*/ 124691 h 1091045"/>
                <a:gd name="connsiteX3" fmla="*/ 467591 w 529936"/>
                <a:gd name="connsiteY3" fmla="*/ 166254 h 1091045"/>
                <a:gd name="connsiteX4" fmla="*/ 436418 w 529936"/>
                <a:gd name="connsiteY4" fmla="*/ 187036 h 1091045"/>
                <a:gd name="connsiteX5" fmla="*/ 415636 w 529936"/>
                <a:gd name="connsiteY5" fmla="*/ 218209 h 1091045"/>
                <a:gd name="connsiteX6" fmla="*/ 363682 w 529936"/>
                <a:gd name="connsiteY6" fmla="*/ 270163 h 1091045"/>
                <a:gd name="connsiteX7" fmla="*/ 342900 w 529936"/>
                <a:gd name="connsiteY7" fmla="*/ 384463 h 1091045"/>
                <a:gd name="connsiteX8" fmla="*/ 322118 w 529936"/>
                <a:gd name="connsiteY8" fmla="*/ 436418 h 1091045"/>
                <a:gd name="connsiteX9" fmla="*/ 342900 w 529936"/>
                <a:gd name="connsiteY9" fmla="*/ 529936 h 1091045"/>
                <a:gd name="connsiteX10" fmla="*/ 353291 w 529936"/>
                <a:gd name="connsiteY10" fmla="*/ 561109 h 1091045"/>
                <a:gd name="connsiteX11" fmla="*/ 342900 w 529936"/>
                <a:gd name="connsiteY11" fmla="*/ 685800 h 1091045"/>
                <a:gd name="connsiteX12" fmla="*/ 322118 w 529936"/>
                <a:gd name="connsiteY12" fmla="*/ 716972 h 1091045"/>
                <a:gd name="connsiteX13" fmla="*/ 311727 w 529936"/>
                <a:gd name="connsiteY13" fmla="*/ 748145 h 1091045"/>
                <a:gd name="connsiteX14" fmla="*/ 280554 w 529936"/>
                <a:gd name="connsiteY14" fmla="*/ 768927 h 1091045"/>
                <a:gd name="connsiteX15" fmla="*/ 62345 w 529936"/>
                <a:gd name="connsiteY15" fmla="*/ 800100 h 1091045"/>
                <a:gd name="connsiteX16" fmla="*/ 41563 w 529936"/>
                <a:gd name="connsiteY16" fmla="*/ 862445 h 1091045"/>
                <a:gd name="connsiteX17" fmla="*/ 0 w 529936"/>
                <a:gd name="connsiteY17" fmla="*/ 924791 h 1091045"/>
                <a:gd name="connsiteX18" fmla="*/ 10391 w 529936"/>
                <a:gd name="connsiteY18" fmla="*/ 997527 h 1091045"/>
                <a:gd name="connsiteX19" fmla="*/ 41563 w 529936"/>
                <a:gd name="connsiteY19" fmla="*/ 1018309 h 1091045"/>
                <a:gd name="connsiteX20" fmla="*/ 62345 w 529936"/>
                <a:gd name="connsiteY20" fmla="*/ 1091045 h 109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9936" h="1091045">
                  <a:moveTo>
                    <a:pt x="529936" y="0"/>
                  </a:moveTo>
                  <a:cubicBezTo>
                    <a:pt x="523009" y="17318"/>
                    <a:pt x="515052" y="34259"/>
                    <a:pt x="509154" y="51954"/>
                  </a:cubicBezTo>
                  <a:cubicBezTo>
                    <a:pt x="495977" y="91486"/>
                    <a:pt x="503378" y="89678"/>
                    <a:pt x="488373" y="124691"/>
                  </a:cubicBezTo>
                  <a:cubicBezTo>
                    <a:pt x="482271" y="138928"/>
                    <a:pt x="477507" y="154355"/>
                    <a:pt x="467591" y="166254"/>
                  </a:cubicBezTo>
                  <a:cubicBezTo>
                    <a:pt x="459596" y="175848"/>
                    <a:pt x="446809" y="180109"/>
                    <a:pt x="436418" y="187036"/>
                  </a:cubicBezTo>
                  <a:cubicBezTo>
                    <a:pt x="429491" y="197427"/>
                    <a:pt x="424467" y="209378"/>
                    <a:pt x="415636" y="218209"/>
                  </a:cubicBezTo>
                  <a:cubicBezTo>
                    <a:pt x="346365" y="287480"/>
                    <a:pt x="419097" y="187039"/>
                    <a:pt x="363682" y="270163"/>
                  </a:cubicBezTo>
                  <a:cubicBezTo>
                    <a:pt x="358273" y="308026"/>
                    <a:pt x="355149" y="347717"/>
                    <a:pt x="342900" y="384463"/>
                  </a:cubicBezTo>
                  <a:cubicBezTo>
                    <a:pt x="337002" y="402158"/>
                    <a:pt x="329045" y="419100"/>
                    <a:pt x="322118" y="436418"/>
                  </a:cubicBezTo>
                  <a:cubicBezTo>
                    <a:pt x="329260" y="472129"/>
                    <a:pt x="333117" y="495697"/>
                    <a:pt x="342900" y="529936"/>
                  </a:cubicBezTo>
                  <a:cubicBezTo>
                    <a:pt x="345909" y="540468"/>
                    <a:pt x="349827" y="550718"/>
                    <a:pt x="353291" y="561109"/>
                  </a:cubicBezTo>
                  <a:cubicBezTo>
                    <a:pt x="349827" y="602673"/>
                    <a:pt x="351080" y="644902"/>
                    <a:pt x="342900" y="685800"/>
                  </a:cubicBezTo>
                  <a:cubicBezTo>
                    <a:pt x="340451" y="698046"/>
                    <a:pt x="327703" y="705802"/>
                    <a:pt x="322118" y="716972"/>
                  </a:cubicBezTo>
                  <a:cubicBezTo>
                    <a:pt x="317220" y="726769"/>
                    <a:pt x="318569" y="739592"/>
                    <a:pt x="311727" y="748145"/>
                  </a:cubicBezTo>
                  <a:cubicBezTo>
                    <a:pt x="303926" y="757897"/>
                    <a:pt x="291966" y="763855"/>
                    <a:pt x="280554" y="768927"/>
                  </a:cubicBezTo>
                  <a:cubicBezTo>
                    <a:pt x="201676" y="803984"/>
                    <a:pt x="161946" y="793460"/>
                    <a:pt x="62345" y="800100"/>
                  </a:cubicBezTo>
                  <a:cubicBezTo>
                    <a:pt x="55418" y="820882"/>
                    <a:pt x="53714" y="844218"/>
                    <a:pt x="41563" y="862445"/>
                  </a:cubicBezTo>
                  <a:lnTo>
                    <a:pt x="0" y="924791"/>
                  </a:lnTo>
                  <a:cubicBezTo>
                    <a:pt x="3464" y="949036"/>
                    <a:pt x="444" y="975146"/>
                    <a:pt x="10391" y="997527"/>
                  </a:cubicBezTo>
                  <a:cubicBezTo>
                    <a:pt x="15463" y="1008939"/>
                    <a:pt x="34944" y="1007719"/>
                    <a:pt x="41563" y="1018309"/>
                  </a:cubicBezTo>
                  <a:cubicBezTo>
                    <a:pt x="63440" y="1053313"/>
                    <a:pt x="62345" y="1063591"/>
                    <a:pt x="62345" y="1091045"/>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4" name="Freeform 3"/>
            <p:cNvSpPr/>
            <p:nvPr/>
          </p:nvSpPr>
          <p:spPr>
            <a:xfrm>
              <a:off x="4707082" y="1932709"/>
              <a:ext cx="477982" cy="855599"/>
            </a:xfrm>
            <a:custGeom>
              <a:avLst/>
              <a:gdLst>
                <a:gd name="connsiteX0" fmla="*/ 477982 w 477982"/>
                <a:gd name="connsiteY0" fmla="*/ 852055 h 855599"/>
                <a:gd name="connsiteX1" fmla="*/ 259773 w 477982"/>
                <a:gd name="connsiteY1" fmla="*/ 820882 h 855599"/>
                <a:gd name="connsiteX2" fmla="*/ 228600 w 477982"/>
                <a:gd name="connsiteY2" fmla="*/ 758536 h 855599"/>
                <a:gd name="connsiteX3" fmla="*/ 218209 w 477982"/>
                <a:gd name="connsiteY3" fmla="*/ 696191 h 855599"/>
                <a:gd name="connsiteX4" fmla="*/ 197427 w 477982"/>
                <a:gd name="connsiteY4" fmla="*/ 633846 h 855599"/>
                <a:gd name="connsiteX5" fmla="*/ 166254 w 477982"/>
                <a:gd name="connsiteY5" fmla="*/ 561109 h 855599"/>
                <a:gd name="connsiteX6" fmla="*/ 135082 w 477982"/>
                <a:gd name="connsiteY6" fmla="*/ 529936 h 855599"/>
                <a:gd name="connsiteX7" fmla="*/ 83127 w 477982"/>
                <a:gd name="connsiteY7" fmla="*/ 477982 h 855599"/>
                <a:gd name="connsiteX8" fmla="*/ 31173 w 477982"/>
                <a:gd name="connsiteY8" fmla="*/ 394855 h 855599"/>
                <a:gd name="connsiteX9" fmla="*/ 0 w 477982"/>
                <a:gd name="connsiteY9" fmla="*/ 384464 h 855599"/>
                <a:gd name="connsiteX10" fmla="*/ 20782 w 477982"/>
                <a:gd name="connsiteY10" fmla="*/ 322118 h 855599"/>
                <a:gd name="connsiteX11" fmla="*/ 103909 w 477982"/>
                <a:gd name="connsiteY11" fmla="*/ 311727 h 855599"/>
                <a:gd name="connsiteX12" fmla="*/ 93518 w 477982"/>
                <a:gd name="connsiteY12" fmla="*/ 249382 h 855599"/>
                <a:gd name="connsiteX13" fmla="*/ 31173 w 477982"/>
                <a:gd name="connsiteY13" fmla="*/ 197427 h 855599"/>
                <a:gd name="connsiteX14" fmla="*/ 10391 w 477982"/>
                <a:gd name="connsiteY14" fmla="*/ 166255 h 855599"/>
                <a:gd name="connsiteX15" fmla="*/ 51954 w 477982"/>
                <a:gd name="connsiteY15" fmla="*/ 103909 h 855599"/>
                <a:gd name="connsiteX16" fmla="*/ 103909 w 477982"/>
                <a:gd name="connsiteY16" fmla="*/ 93518 h 855599"/>
                <a:gd name="connsiteX17" fmla="*/ 93518 w 477982"/>
                <a:gd name="connsiteY17" fmla="*/ 51955 h 855599"/>
                <a:gd name="connsiteX18" fmla="*/ 62345 w 477982"/>
                <a:gd name="connsiteY18" fmla="*/ 41564 h 855599"/>
                <a:gd name="connsiteX19" fmla="*/ 10391 w 477982"/>
                <a:gd name="connsiteY19" fmla="*/ 0 h 855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77982" h="855599">
                  <a:moveTo>
                    <a:pt x="477982" y="852055"/>
                  </a:moveTo>
                  <a:cubicBezTo>
                    <a:pt x="425168" y="849121"/>
                    <a:pt x="313561" y="874671"/>
                    <a:pt x="259773" y="820882"/>
                  </a:cubicBezTo>
                  <a:cubicBezTo>
                    <a:pt x="243759" y="804868"/>
                    <a:pt x="233429" y="780268"/>
                    <a:pt x="228600" y="758536"/>
                  </a:cubicBezTo>
                  <a:cubicBezTo>
                    <a:pt x="224030" y="737969"/>
                    <a:pt x="223319" y="716630"/>
                    <a:pt x="218209" y="696191"/>
                  </a:cubicBezTo>
                  <a:cubicBezTo>
                    <a:pt x="212896" y="674939"/>
                    <a:pt x="204354" y="654628"/>
                    <a:pt x="197427" y="633846"/>
                  </a:cubicBezTo>
                  <a:cubicBezTo>
                    <a:pt x="188947" y="608406"/>
                    <a:pt x="182305" y="583580"/>
                    <a:pt x="166254" y="561109"/>
                  </a:cubicBezTo>
                  <a:cubicBezTo>
                    <a:pt x="157713" y="549151"/>
                    <a:pt x="143623" y="541894"/>
                    <a:pt x="135082" y="529936"/>
                  </a:cubicBezTo>
                  <a:cubicBezTo>
                    <a:pt x="94958" y="473762"/>
                    <a:pt x="139208" y="496676"/>
                    <a:pt x="83127" y="477982"/>
                  </a:cubicBezTo>
                  <a:cubicBezTo>
                    <a:pt x="64173" y="421120"/>
                    <a:pt x="77279" y="417908"/>
                    <a:pt x="31173" y="394855"/>
                  </a:cubicBezTo>
                  <a:cubicBezTo>
                    <a:pt x="21376" y="389957"/>
                    <a:pt x="10391" y="387928"/>
                    <a:pt x="0" y="384464"/>
                  </a:cubicBezTo>
                  <a:cubicBezTo>
                    <a:pt x="6927" y="363682"/>
                    <a:pt x="2836" y="334680"/>
                    <a:pt x="20782" y="322118"/>
                  </a:cubicBezTo>
                  <a:cubicBezTo>
                    <a:pt x="43659" y="306104"/>
                    <a:pt x="84163" y="331473"/>
                    <a:pt x="103909" y="311727"/>
                  </a:cubicBezTo>
                  <a:cubicBezTo>
                    <a:pt x="118807" y="296829"/>
                    <a:pt x="100180" y="269369"/>
                    <a:pt x="93518" y="249382"/>
                  </a:cubicBezTo>
                  <a:cubicBezTo>
                    <a:pt x="81768" y="214133"/>
                    <a:pt x="62046" y="212864"/>
                    <a:pt x="31173" y="197427"/>
                  </a:cubicBezTo>
                  <a:cubicBezTo>
                    <a:pt x="24246" y="187036"/>
                    <a:pt x="12157" y="178618"/>
                    <a:pt x="10391" y="166255"/>
                  </a:cubicBezTo>
                  <a:cubicBezTo>
                    <a:pt x="5742" y="133713"/>
                    <a:pt x="24700" y="114129"/>
                    <a:pt x="51954" y="103909"/>
                  </a:cubicBezTo>
                  <a:cubicBezTo>
                    <a:pt x="68491" y="97708"/>
                    <a:pt x="86591" y="96982"/>
                    <a:pt x="103909" y="93518"/>
                  </a:cubicBezTo>
                  <a:cubicBezTo>
                    <a:pt x="100445" y="79664"/>
                    <a:pt x="102439" y="63106"/>
                    <a:pt x="93518" y="51955"/>
                  </a:cubicBezTo>
                  <a:cubicBezTo>
                    <a:pt x="86676" y="43402"/>
                    <a:pt x="72142" y="46462"/>
                    <a:pt x="62345" y="41564"/>
                  </a:cubicBezTo>
                  <a:cubicBezTo>
                    <a:pt x="36131" y="28457"/>
                    <a:pt x="29720" y="19329"/>
                    <a:pt x="10391" y="0"/>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5" name="Freeform 4"/>
            <p:cNvSpPr/>
            <p:nvPr/>
          </p:nvSpPr>
          <p:spPr>
            <a:xfrm>
              <a:off x="3813464" y="1818409"/>
              <a:ext cx="1859972" cy="2176027"/>
            </a:xfrm>
            <a:custGeom>
              <a:avLst/>
              <a:gdLst>
                <a:gd name="connsiteX0" fmla="*/ 0 w 1859972"/>
                <a:gd name="connsiteY0" fmla="*/ 0 h 2176027"/>
                <a:gd name="connsiteX1" fmla="*/ 51954 w 1859972"/>
                <a:gd name="connsiteY1" fmla="*/ 41564 h 2176027"/>
                <a:gd name="connsiteX2" fmla="*/ 83127 w 1859972"/>
                <a:gd name="connsiteY2" fmla="*/ 72736 h 2176027"/>
                <a:gd name="connsiteX3" fmla="*/ 114300 w 1859972"/>
                <a:gd name="connsiteY3" fmla="*/ 83127 h 2176027"/>
                <a:gd name="connsiteX4" fmla="*/ 135081 w 1859972"/>
                <a:gd name="connsiteY4" fmla="*/ 114300 h 2176027"/>
                <a:gd name="connsiteX5" fmla="*/ 187036 w 1859972"/>
                <a:gd name="connsiteY5" fmla="*/ 166255 h 2176027"/>
                <a:gd name="connsiteX6" fmla="*/ 197427 w 1859972"/>
                <a:gd name="connsiteY6" fmla="*/ 207818 h 2176027"/>
                <a:gd name="connsiteX7" fmla="*/ 207818 w 1859972"/>
                <a:gd name="connsiteY7" fmla="*/ 322118 h 2176027"/>
                <a:gd name="connsiteX8" fmla="*/ 228600 w 1859972"/>
                <a:gd name="connsiteY8" fmla="*/ 363682 h 2176027"/>
                <a:gd name="connsiteX9" fmla="*/ 259772 w 1859972"/>
                <a:gd name="connsiteY9" fmla="*/ 426027 h 2176027"/>
                <a:gd name="connsiteX10" fmla="*/ 301336 w 1859972"/>
                <a:gd name="connsiteY10" fmla="*/ 415636 h 2176027"/>
                <a:gd name="connsiteX11" fmla="*/ 405245 w 1859972"/>
                <a:gd name="connsiteY11" fmla="*/ 436418 h 2176027"/>
                <a:gd name="connsiteX12" fmla="*/ 426027 w 1859972"/>
                <a:gd name="connsiteY12" fmla="*/ 467591 h 2176027"/>
                <a:gd name="connsiteX13" fmla="*/ 477981 w 1859972"/>
                <a:gd name="connsiteY13" fmla="*/ 477982 h 2176027"/>
                <a:gd name="connsiteX14" fmla="*/ 540327 w 1859972"/>
                <a:gd name="connsiteY14" fmla="*/ 498764 h 2176027"/>
                <a:gd name="connsiteX15" fmla="*/ 561109 w 1859972"/>
                <a:gd name="connsiteY15" fmla="*/ 529936 h 2176027"/>
                <a:gd name="connsiteX16" fmla="*/ 571500 w 1859972"/>
                <a:gd name="connsiteY16" fmla="*/ 571500 h 2176027"/>
                <a:gd name="connsiteX17" fmla="*/ 602672 w 1859972"/>
                <a:gd name="connsiteY17" fmla="*/ 592282 h 2176027"/>
                <a:gd name="connsiteX18" fmla="*/ 623454 w 1859972"/>
                <a:gd name="connsiteY18" fmla="*/ 862446 h 2176027"/>
                <a:gd name="connsiteX19" fmla="*/ 665018 w 1859972"/>
                <a:gd name="connsiteY19" fmla="*/ 904009 h 2176027"/>
                <a:gd name="connsiteX20" fmla="*/ 675409 w 1859972"/>
                <a:gd name="connsiteY20" fmla="*/ 935182 h 2176027"/>
                <a:gd name="connsiteX21" fmla="*/ 685800 w 1859972"/>
                <a:gd name="connsiteY21" fmla="*/ 1007918 h 2176027"/>
                <a:gd name="connsiteX22" fmla="*/ 654627 w 1859972"/>
                <a:gd name="connsiteY22" fmla="*/ 1018309 h 2176027"/>
                <a:gd name="connsiteX23" fmla="*/ 665018 w 1859972"/>
                <a:gd name="connsiteY23" fmla="*/ 1059873 h 2176027"/>
                <a:gd name="connsiteX24" fmla="*/ 685800 w 1859972"/>
                <a:gd name="connsiteY24" fmla="*/ 1122218 h 2176027"/>
                <a:gd name="connsiteX25" fmla="*/ 696191 w 1859972"/>
                <a:gd name="connsiteY25" fmla="*/ 1153391 h 2176027"/>
                <a:gd name="connsiteX26" fmla="*/ 706581 w 1859972"/>
                <a:gd name="connsiteY26" fmla="*/ 1194955 h 2176027"/>
                <a:gd name="connsiteX27" fmla="*/ 706581 w 1859972"/>
                <a:gd name="connsiteY27" fmla="*/ 1402773 h 2176027"/>
                <a:gd name="connsiteX28" fmla="*/ 737754 w 1859972"/>
                <a:gd name="connsiteY28" fmla="*/ 1423555 h 2176027"/>
                <a:gd name="connsiteX29" fmla="*/ 800100 w 1859972"/>
                <a:gd name="connsiteY29" fmla="*/ 1475509 h 2176027"/>
                <a:gd name="connsiteX30" fmla="*/ 820881 w 1859972"/>
                <a:gd name="connsiteY30" fmla="*/ 1620982 h 2176027"/>
                <a:gd name="connsiteX31" fmla="*/ 872836 w 1859972"/>
                <a:gd name="connsiteY31" fmla="*/ 1631373 h 2176027"/>
                <a:gd name="connsiteX32" fmla="*/ 893618 w 1859972"/>
                <a:gd name="connsiteY32" fmla="*/ 1672936 h 2176027"/>
                <a:gd name="connsiteX33" fmla="*/ 924791 w 1859972"/>
                <a:gd name="connsiteY33" fmla="*/ 1683327 h 2176027"/>
                <a:gd name="connsiteX34" fmla="*/ 966354 w 1859972"/>
                <a:gd name="connsiteY34" fmla="*/ 1704109 h 2176027"/>
                <a:gd name="connsiteX35" fmla="*/ 976745 w 1859972"/>
                <a:gd name="connsiteY35" fmla="*/ 1745673 h 2176027"/>
                <a:gd name="connsiteX36" fmla="*/ 1007918 w 1859972"/>
                <a:gd name="connsiteY36" fmla="*/ 1776846 h 2176027"/>
                <a:gd name="connsiteX37" fmla="*/ 1111827 w 1859972"/>
                <a:gd name="connsiteY37" fmla="*/ 1839191 h 2176027"/>
                <a:gd name="connsiteX38" fmla="*/ 1184563 w 1859972"/>
                <a:gd name="connsiteY38" fmla="*/ 1859973 h 2176027"/>
                <a:gd name="connsiteX39" fmla="*/ 1215736 w 1859972"/>
                <a:gd name="connsiteY39" fmla="*/ 1891146 h 2176027"/>
                <a:gd name="connsiteX40" fmla="*/ 1257300 w 1859972"/>
                <a:gd name="connsiteY40" fmla="*/ 1911927 h 2176027"/>
                <a:gd name="connsiteX41" fmla="*/ 1267691 w 1859972"/>
                <a:gd name="connsiteY41" fmla="*/ 1943100 h 2176027"/>
                <a:gd name="connsiteX42" fmla="*/ 1402772 w 1859972"/>
                <a:gd name="connsiteY42" fmla="*/ 1963882 h 2176027"/>
                <a:gd name="connsiteX43" fmla="*/ 1444336 w 1859972"/>
                <a:gd name="connsiteY43" fmla="*/ 1974273 h 2176027"/>
                <a:gd name="connsiteX44" fmla="*/ 1475509 w 1859972"/>
                <a:gd name="connsiteY44" fmla="*/ 1995055 h 2176027"/>
                <a:gd name="connsiteX45" fmla="*/ 1496291 w 1859972"/>
                <a:gd name="connsiteY45" fmla="*/ 2036618 h 2176027"/>
                <a:gd name="connsiteX46" fmla="*/ 1548245 w 1859972"/>
                <a:gd name="connsiteY46" fmla="*/ 2057400 h 2176027"/>
                <a:gd name="connsiteX47" fmla="*/ 1579418 w 1859972"/>
                <a:gd name="connsiteY47" fmla="*/ 2078182 h 2176027"/>
                <a:gd name="connsiteX48" fmla="*/ 1620981 w 1859972"/>
                <a:gd name="connsiteY48" fmla="*/ 2098964 h 2176027"/>
                <a:gd name="connsiteX49" fmla="*/ 1683327 w 1859972"/>
                <a:gd name="connsiteY49" fmla="*/ 2140527 h 2176027"/>
                <a:gd name="connsiteX50" fmla="*/ 1724891 w 1859972"/>
                <a:gd name="connsiteY50" fmla="*/ 2161309 h 2176027"/>
                <a:gd name="connsiteX51" fmla="*/ 1735281 w 1859972"/>
                <a:gd name="connsiteY51" fmla="*/ 2130136 h 2176027"/>
                <a:gd name="connsiteX52" fmla="*/ 1756063 w 1859972"/>
                <a:gd name="connsiteY52" fmla="*/ 2088573 h 2176027"/>
                <a:gd name="connsiteX53" fmla="*/ 1787236 w 1859972"/>
                <a:gd name="connsiteY53" fmla="*/ 2067791 h 2176027"/>
                <a:gd name="connsiteX54" fmla="*/ 1859972 w 1859972"/>
                <a:gd name="connsiteY54" fmla="*/ 2047009 h 217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859972" h="2176027">
                  <a:moveTo>
                    <a:pt x="0" y="0"/>
                  </a:moveTo>
                  <a:cubicBezTo>
                    <a:pt x="17318" y="13855"/>
                    <a:pt x="35263" y="26960"/>
                    <a:pt x="51954" y="41564"/>
                  </a:cubicBezTo>
                  <a:cubicBezTo>
                    <a:pt x="63013" y="51241"/>
                    <a:pt x="70900" y="64585"/>
                    <a:pt x="83127" y="72736"/>
                  </a:cubicBezTo>
                  <a:cubicBezTo>
                    <a:pt x="92241" y="78812"/>
                    <a:pt x="103909" y="79663"/>
                    <a:pt x="114300" y="83127"/>
                  </a:cubicBezTo>
                  <a:cubicBezTo>
                    <a:pt x="121227" y="93518"/>
                    <a:pt x="126251" y="105469"/>
                    <a:pt x="135081" y="114300"/>
                  </a:cubicBezTo>
                  <a:cubicBezTo>
                    <a:pt x="204357" y="183577"/>
                    <a:pt x="131615" y="83123"/>
                    <a:pt x="187036" y="166255"/>
                  </a:cubicBezTo>
                  <a:cubicBezTo>
                    <a:pt x="190500" y="180109"/>
                    <a:pt x="195540" y="193663"/>
                    <a:pt x="197427" y="207818"/>
                  </a:cubicBezTo>
                  <a:cubicBezTo>
                    <a:pt x="202483" y="245740"/>
                    <a:pt x="200315" y="284604"/>
                    <a:pt x="207818" y="322118"/>
                  </a:cubicBezTo>
                  <a:cubicBezTo>
                    <a:pt x="210856" y="337307"/>
                    <a:pt x="222498" y="349444"/>
                    <a:pt x="228600" y="363682"/>
                  </a:cubicBezTo>
                  <a:cubicBezTo>
                    <a:pt x="254412" y="423911"/>
                    <a:pt x="219835" y="366121"/>
                    <a:pt x="259772" y="426027"/>
                  </a:cubicBezTo>
                  <a:cubicBezTo>
                    <a:pt x="273627" y="422563"/>
                    <a:pt x="287055" y="415636"/>
                    <a:pt x="301336" y="415636"/>
                  </a:cubicBezTo>
                  <a:cubicBezTo>
                    <a:pt x="349095" y="415636"/>
                    <a:pt x="366857" y="423622"/>
                    <a:pt x="405245" y="436418"/>
                  </a:cubicBezTo>
                  <a:cubicBezTo>
                    <a:pt x="412172" y="446809"/>
                    <a:pt x="415184" y="461395"/>
                    <a:pt x="426027" y="467591"/>
                  </a:cubicBezTo>
                  <a:cubicBezTo>
                    <a:pt x="441361" y="476353"/>
                    <a:pt x="460942" y="473335"/>
                    <a:pt x="477981" y="477982"/>
                  </a:cubicBezTo>
                  <a:cubicBezTo>
                    <a:pt x="499115" y="483746"/>
                    <a:pt x="519545" y="491837"/>
                    <a:pt x="540327" y="498764"/>
                  </a:cubicBezTo>
                  <a:cubicBezTo>
                    <a:pt x="547254" y="509155"/>
                    <a:pt x="556190" y="518458"/>
                    <a:pt x="561109" y="529936"/>
                  </a:cubicBezTo>
                  <a:cubicBezTo>
                    <a:pt x="566735" y="543062"/>
                    <a:pt x="563578" y="559617"/>
                    <a:pt x="571500" y="571500"/>
                  </a:cubicBezTo>
                  <a:cubicBezTo>
                    <a:pt x="578427" y="581891"/>
                    <a:pt x="592281" y="585355"/>
                    <a:pt x="602672" y="592282"/>
                  </a:cubicBezTo>
                  <a:cubicBezTo>
                    <a:pt x="630846" y="733151"/>
                    <a:pt x="597783" y="554397"/>
                    <a:pt x="623454" y="862446"/>
                  </a:cubicBezTo>
                  <a:cubicBezTo>
                    <a:pt x="626621" y="900446"/>
                    <a:pt x="634143" y="893717"/>
                    <a:pt x="665018" y="904009"/>
                  </a:cubicBezTo>
                  <a:cubicBezTo>
                    <a:pt x="668482" y="914400"/>
                    <a:pt x="670511" y="925385"/>
                    <a:pt x="675409" y="935182"/>
                  </a:cubicBezTo>
                  <a:cubicBezTo>
                    <a:pt x="689767" y="963897"/>
                    <a:pt x="715625" y="970638"/>
                    <a:pt x="685800" y="1007918"/>
                  </a:cubicBezTo>
                  <a:cubicBezTo>
                    <a:pt x="678958" y="1016471"/>
                    <a:pt x="665018" y="1014845"/>
                    <a:pt x="654627" y="1018309"/>
                  </a:cubicBezTo>
                  <a:cubicBezTo>
                    <a:pt x="658091" y="1032164"/>
                    <a:pt x="660914" y="1046194"/>
                    <a:pt x="665018" y="1059873"/>
                  </a:cubicBezTo>
                  <a:cubicBezTo>
                    <a:pt x="671313" y="1080855"/>
                    <a:pt x="678873" y="1101436"/>
                    <a:pt x="685800" y="1122218"/>
                  </a:cubicBezTo>
                  <a:cubicBezTo>
                    <a:pt x="689264" y="1132609"/>
                    <a:pt x="693535" y="1142765"/>
                    <a:pt x="696191" y="1153391"/>
                  </a:cubicBezTo>
                  <a:lnTo>
                    <a:pt x="706581" y="1194955"/>
                  </a:lnTo>
                  <a:cubicBezTo>
                    <a:pt x="686650" y="1274684"/>
                    <a:pt x="680037" y="1283323"/>
                    <a:pt x="706581" y="1402773"/>
                  </a:cubicBezTo>
                  <a:cubicBezTo>
                    <a:pt x="709290" y="1414964"/>
                    <a:pt x="728160" y="1415560"/>
                    <a:pt x="737754" y="1423555"/>
                  </a:cubicBezTo>
                  <a:cubicBezTo>
                    <a:pt x="817762" y="1490227"/>
                    <a:pt x="722703" y="1423911"/>
                    <a:pt x="800100" y="1475509"/>
                  </a:cubicBezTo>
                  <a:cubicBezTo>
                    <a:pt x="807027" y="1524000"/>
                    <a:pt x="800167" y="1576594"/>
                    <a:pt x="820881" y="1620982"/>
                  </a:cubicBezTo>
                  <a:cubicBezTo>
                    <a:pt x="828350" y="1636986"/>
                    <a:pt x="858464" y="1621108"/>
                    <a:pt x="872836" y="1631373"/>
                  </a:cubicBezTo>
                  <a:cubicBezTo>
                    <a:pt x="885441" y="1640376"/>
                    <a:pt x="882665" y="1661983"/>
                    <a:pt x="893618" y="1672936"/>
                  </a:cubicBezTo>
                  <a:cubicBezTo>
                    <a:pt x="901363" y="1680681"/>
                    <a:pt x="914724" y="1679012"/>
                    <a:pt x="924791" y="1683327"/>
                  </a:cubicBezTo>
                  <a:cubicBezTo>
                    <a:pt x="939028" y="1689429"/>
                    <a:pt x="952500" y="1697182"/>
                    <a:pt x="966354" y="1704109"/>
                  </a:cubicBezTo>
                  <a:cubicBezTo>
                    <a:pt x="969818" y="1717964"/>
                    <a:pt x="969660" y="1733274"/>
                    <a:pt x="976745" y="1745673"/>
                  </a:cubicBezTo>
                  <a:cubicBezTo>
                    <a:pt x="984036" y="1758432"/>
                    <a:pt x="996318" y="1767824"/>
                    <a:pt x="1007918" y="1776846"/>
                  </a:cubicBezTo>
                  <a:cubicBezTo>
                    <a:pt x="1038136" y="1800349"/>
                    <a:pt x="1075841" y="1823768"/>
                    <a:pt x="1111827" y="1839191"/>
                  </a:cubicBezTo>
                  <a:cubicBezTo>
                    <a:pt x="1132696" y="1848135"/>
                    <a:pt x="1163472" y="1854700"/>
                    <a:pt x="1184563" y="1859973"/>
                  </a:cubicBezTo>
                  <a:cubicBezTo>
                    <a:pt x="1194954" y="1870364"/>
                    <a:pt x="1203778" y="1882605"/>
                    <a:pt x="1215736" y="1891146"/>
                  </a:cubicBezTo>
                  <a:cubicBezTo>
                    <a:pt x="1228341" y="1900149"/>
                    <a:pt x="1246347" y="1900974"/>
                    <a:pt x="1257300" y="1911927"/>
                  </a:cubicBezTo>
                  <a:cubicBezTo>
                    <a:pt x="1265045" y="1919672"/>
                    <a:pt x="1257376" y="1939416"/>
                    <a:pt x="1267691" y="1943100"/>
                  </a:cubicBezTo>
                  <a:cubicBezTo>
                    <a:pt x="1310594" y="1958423"/>
                    <a:pt x="1357908" y="1955965"/>
                    <a:pt x="1402772" y="1963882"/>
                  </a:cubicBezTo>
                  <a:cubicBezTo>
                    <a:pt x="1416836" y="1966364"/>
                    <a:pt x="1430481" y="1970809"/>
                    <a:pt x="1444336" y="1974273"/>
                  </a:cubicBezTo>
                  <a:cubicBezTo>
                    <a:pt x="1454727" y="1981200"/>
                    <a:pt x="1467514" y="1985461"/>
                    <a:pt x="1475509" y="1995055"/>
                  </a:cubicBezTo>
                  <a:cubicBezTo>
                    <a:pt x="1485425" y="2006954"/>
                    <a:pt x="1484530" y="2026537"/>
                    <a:pt x="1496291" y="2036618"/>
                  </a:cubicBezTo>
                  <a:cubicBezTo>
                    <a:pt x="1510453" y="2048757"/>
                    <a:pt x="1531562" y="2049058"/>
                    <a:pt x="1548245" y="2057400"/>
                  </a:cubicBezTo>
                  <a:cubicBezTo>
                    <a:pt x="1559415" y="2062985"/>
                    <a:pt x="1568575" y="2071986"/>
                    <a:pt x="1579418" y="2078182"/>
                  </a:cubicBezTo>
                  <a:cubicBezTo>
                    <a:pt x="1592867" y="2085867"/>
                    <a:pt x="1608376" y="2089961"/>
                    <a:pt x="1620981" y="2098964"/>
                  </a:cubicBezTo>
                  <a:cubicBezTo>
                    <a:pt x="1689085" y="2147610"/>
                    <a:pt x="1616459" y="2118238"/>
                    <a:pt x="1683327" y="2140527"/>
                  </a:cubicBezTo>
                  <a:cubicBezTo>
                    <a:pt x="1690254" y="2161308"/>
                    <a:pt x="1690255" y="2195946"/>
                    <a:pt x="1724891" y="2161309"/>
                  </a:cubicBezTo>
                  <a:cubicBezTo>
                    <a:pt x="1732636" y="2153564"/>
                    <a:pt x="1730966" y="2140203"/>
                    <a:pt x="1735281" y="2130136"/>
                  </a:cubicBezTo>
                  <a:cubicBezTo>
                    <a:pt x="1741383" y="2115899"/>
                    <a:pt x="1746147" y="2100472"/>
                    <a:pt x="1756063" y="2088573"/>
                  </a:cubicBezTo>
                  <a:cubicBezTo>
                    <a:pt x="1764058" y="2078979"/>
                    <a:pt x="1776393" y="2073987"/>
                    <a:pt x="1787236" y="2067791"/>
                  </a:cubicBezTo>
                  <a:cubicBezTo>
                    <a:pt x="1831736" y="2042362"/>
                    <a:pt x="1817574" y="2047009"/>
                    <a:pt x="1859972" y="2047009"/>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7" name="Freeform 6"/>
            <p:cNvSpPr/>
            <p:nvPr/>
          </p:nvSpPr>
          <p:spPr>
            <a:xfrm>
              <a:off x="4155926" y="3532909"/>
              <a:ext cx="623893" cy="509154"/>
            </a:xfrm>
            <a:custGeom>
              <a:avLst/>
              <a:gdLst>
                <a:gd name="connsiteX0" fmla="*/ 623893 w 623893"/>
                <a:gd name="connsiteY0" fmla="*/ 0 h 509154"/>
                <a:gd name="connsiteX1" fmla="*/ 582329 w 623893"/>
                <a:gd name="connsiteY1" fmla="*/ 51954 h 509154"/>
                <a:gd name="connsiteX2" fmla="*/ 540765 w 623893"/>
                <a:gd name="connsiteY2" fmla="*/ 114300 h 509154"/>
                <a:gd name="connsiteX3" fmla="*/ 509593 w 623893"/>
                <a:gd name="connsiteY3" fmla="*/ 135081 h 509154"/>
                <a:gd name="connsiteX4" fmla="*/ 488811 w 623893"/>
                <a:gd name="connsiteY4" fmla="*/ 197427 h 509154"/>
                <a:gd name="connsiteX5" fmla="*/ 426465 w 623893"/>
                <a:gd name="connsiteY5" fmla="*/ 238991 h 509154"/>
                <a:gd name="connsiteX6" fmla="*/ 364120 w 623893"/>
                <a:gd name="connsiteY6" fmla="*/ 270163 h 509154"/>
                <a:gd name="connsiteX7" fmla="*/ 332947 w 623893"/>
                <a:gd name="connsiteY7" fmla="*/ 301336 h 509154"/>
                <a:gd name="connsiteX8" fmla="*/ 291384 w 623893"/>
                <a:gd name="connsiteY8" fmla="*/ 311727 h 509154"/>
                <a:gd name="connsiteX9" fmla="*/ 218647 w 623893"/>
                <a:gd name="connsiteY9" fmla="*/ 332509 h 509154"/>
                <a:gd name="connsiteX10" fmla="*/ 177084 w 623893"/>
                <a:gd name="connsiteY10" fmla="*/ 342900 h 509154"/>
                <a:gd name="connsiteX11" fmla="*/ 114738 w 623893"/>
                <a:gd name="connsiteY11" fmla="*/ 363681 h 509154"/>
                <a:gd name="connsiteX12" fmla="*/ 93956 w 623893"/>
                <a:gd name="connsiteY12" fmla="*/ 405245 h 509154"/>
                <a:gd name="connsiteX13" fmla="*/ 62784 w 623893"/>
                <a:gd name="connsiteY13" fmla="*/ 415636 h 509154"/>
                <a:gd name="connsiteX14" fmla="*/ 52393 w 623893"/>
                <a:gd name="connsiteY14" fmla="*/ 446809 h 509154"/>
                <a:gd name="connsiteX15" fmla="*/ 31611 w 623893"/>
                <a:gd name="connsiteY15" fmla="*/ 477981 h 509154"/>
                <a:gd name="connsiteX16" fmla="*/ 438 w 623893"/>
                <a:gd name="connsiteY16" fmla="*/ 509154 h 509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3893" h="509154">
                  <a:moveTo>
                    <a:pt x="623893" y="0"/>
                  </a:moveTo>
                  <a:cubicBezTo>
                    <a:pt x="610038" y="17318"/>
                    <a:pt x="595374" y="34018"/>
                    <a:pt x="582329" y="51954"/>
                  </a:cubicBezTo>
                  <a:cubicBezTo>
                    <a:pt x="567638" y="72154"/>
                    <a:pt x="561547" y="100445"/>
                    <a:pt x="540765" y="114300"/>
                  </a:cubicBezTo>
                  <a:lnTo>
                    <a:pt x="509593" y="135081"/>
                  </a:lnTo>
                  <a:cubicBezTo>
                    <a:pt x="502666" y="155863"/>
                    <a:pt x="504301" y="181937"/>
                    <a:pt x="488811" y="197427"/>
                  </a:cubicBezTo>
                  <a:cubicBezTo>
                    <a:pt x="429719" y="256519"/>
                    <a:pt x="486616" y="208916"/>
                    <a:pt x="426465" y="238991"/>
                  </a:cubicBezTo>
                  <a:cubicBezTo>
                    <a:pt x="345893" y="279277"/>
                    <a:pt x="442475" y="244045"/>
                    <a:pt x="364120" y="270163"/>
                  </a:cubicBezTo>
                  <a:cubicBezTo>
                    <a:pt x="353729" y="280554"/>
                    <a:pt x="345706" y="294045"/>
                    <a:pt x="332947" y="301336"/>
                  </a:cubicBezTo>
                  <a:cubicBezTo>
                    <a:pt x="320548" y="308421"/>
                    <a:pt x="305162" y="307969"/>
                    <a:pt x="291384" y="311727"/>
                  </a:cubicBezTo>
                  <a:cubicBezTo>
                    <a:pt x="267057" y="318362"/>
                    <a:pt x="242974" y="325874"/>
                    <a:pt x="218647" y="332509"/>
                  </a:cubicBezTo>
                  <a:cubicBezTo>
                    <a:pt x="204869" y="336267"/>
                    <a:pt x="190762" y="338797"/>
                    <a:pt x="177084" y="342900"/>
                  </a:cubicBezTo>
                  <a:cubicBezTo>
                    <a:pt x="156102" y="349195"/>
                    <a:pt x="114738" y="363681"/>
                    <a:pt x="114738" y="363681"/>
                  </a:cubicBezTo>
                  <a:cubicBezTo>
                    <a:pt x="107811" y="377536"/>
                    <a:pt x="104909" y="394292"/>
                    <a:pt x="93956" y="405245"/>
                  </a:cubicBezTo>
                  <a:cubicBezTo>
                    <a:pt x="86211" y="412990"/>
                    <a:pt x="70529" y="407891"/>
                    <a:pt x="62784" y="415636"/>
                  </a:cubicBezTo>
                  <a:cubicBezTo>
                    <a:pt x="55039" y="423381"/>
                    <a:pt x="57291" y="437012"/>
                    <a:pt x="52393" y="446809"/>
                  </a:cubicBezTo>
                  <a:cubicBezTo>
                    <a:pt x="46808" y="457979"/>
                    <a:pt x="41363" y="470180"/>
                    <a:pt x="31611" y="477981"/>
                  </a:cubicBezTo>
                  <a:cubicBezTo>
                    <a:pt x="-6134" y="508176"/>
                    <a:pt x="438" y="466279"/>
                    <a:pt x="438" y="50915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grpSp>
      <p:sp>
        <p:nvSpPr>
          <p:cNvPr id="8195" name="Rezervirano mjesto teksta 3"/>
          <p:cNvSpPr>
            <a:spLocks noGrp="1"/>
          </p:cNvSpPr>
          <p:nvPr>
            <p:ph idx="1"/>
          </p:nvPr>
        </p:nvSpPr>
        <p:spPr>
          <a:xfrm>
            <a:off x="-36512" y="4149080"/>
            <a:ext cx="9086256" cy="2304256"/>
          </a:xfrm>
        </p:spPr>
        <p:txBody>
          <a:bodyPr>
            <a:noAutofit/>
          </a:bodyPr>
          <a:lstStyle/>
          <a:p>
            <a:pPr marL="180000" indent="-252000">
              <a:spcBef>
                <a:spcPts val="600"/>
              </a:spcBef>
              <a:buFont typeface="Calibri" panose="020F0502020204030204" pitchFamily="34" charset="0"/>
              <a:buChar char="‒"/>
            </a:pPr>
            <a:r>
              <a:rPr lang="hr-HR" altLang="sr-Latn-RS" sz="2200" b="1" dirty="0" smtClean="0">
                <a:solidFill>
                  <a:srgbClr val="FF0000"/>
                </a:solidFill>
              </a:rPr>
              <a:t>5 turističkih regija</a:t>
            </a:r>
            <a:r>
              <a:rPr lang="hr-HR" altLang="sr-Latn-RS" sz="2200" dirty="0" smtClean="0"/>
              <a:t>:</a:t>
            </a:r>
          </a:p>
          <a:p>
            <a:pPr marL="720000" lvl="1" indent="-324000">
              <a:spcBef>
                <a:spcPts val="300"/>
              </a:spcBef>
              <a:buFont typeface="+mj-lt"/>
              <a:buAutoNum type="arabicPeriod"/>
            </a:pPr>
            <a:r>
              <a:rPr lang="hr-HR" altLang="sr-Latn-RS" sz="2200" b="1" dirty="0" smtClean="0"/>
              <a:t>Sjeverno primorje</a:t>
            </a:r>
            <a:r>
              <a:rPr lang="hr-HR" altLang="sr-Latn-RS" sz="2200" dirty="0" smtClean="0"/>
              <a:t> (Istra i Kvarner)</a:t>
            </a:r>
          </a:p>
          <a:p>
            <a:pPr marL="720000" lvl="1" indent="-324000">
              <a:spcBef>
                <a:spcPts val="300"/>
              </a:spcBef>
              <a:buFont typeface="+mj-lt"/>
              <a:buAutoNum type="arabicPeriod"/>
            </a:pPr>
            <a:r>
              <a:rPr lang="hr-HR" altLang="sr-Latn-RS" sz="2200" b="1" dirty="0" smtClean="0"/>
              <a:t>Južno primorje</a:t>
            </a:r>
            <a:r>
              <a:rPr lang="hr-HR" altLang="sr-Latn-RS" sz="2200" dirty="0" smtClean="0"/>
              <a:t> </a:t>
            </a:r>
            <a:br>
              <a:rPr lang="hr-HR" altLang="sr-Latn-RS" sz="2200" dirty="0" smtClean="0"/>
            </a:br>
            <a:r>
              <a:rPr lang="hr-HR" altLang="sr-Latn-RS" sz="2200" dirty="0" smtClean="0"/>
              <a:t>(Sjeverna, Srednja i Južna Dalmacija)</a:t>
            </a:r>
          </a:p>
          <a:p>
            <a:pPr marL="720000" lvl="1" indent="-324000">
              <a:spcBef>
                <a:spcPts val="300"/>
              </a:spcBef>
              <a:buFont typeface="+mj-lt"/>
              <a:buAutoNum type="arabicPeriod"/>
            </a:pPr>
            <a:r>
              <a:rPr lang="hr-HR" altLang="sr-Latn-RS" sz="2200" b="1" dirty="0" smtClean="0"/>
              <a:t>Gorska</a:t>
            </a:r>
            <a:r>
              <a:rPr lang="hr-HR" altLang="sr-Latn-RS" sz="2200" dirty="0" smtClean="0"/>
              <a:t> regija</a:t>
            </a:r>
          </a:p>
          <a:p>
            <a:pPr marL="720000" lvl="1" indent="-324000">
              <a:spcBef>
                <a:spcPts val="300"/>
              </a:spcBef>
              <a:buFont typeface="+mj-lt"/>
              <a:buAutoNum type="arabicPeriod"/>
            </a:pPr>
            <a:r>
              <a:rPr lang="hr-HR" altLang="sr-Latn-RS" sz="2200" b="1" dirty="0" smtClean="0"/>
              <a:t>Peripanonska</a:t>
            </a:r>
            <a:r>
              <a:rPr lang="hr-HR" altLang="sr-Latn-RS" sz="2200" dirty="0" smtClean="0"/>
              <a:t> regija</a:t>
            </a:r>
          </a:p>
          <a:p>
            <a:pPr marL="720000" lvl="1" indent="-324000">
              <a:spcBef>
                <a:spcPts val="300"/>
              </a:spcBef>
              <a:buFont typeface="+mj-lt"/>
              <a:buAutoNum type="arabicPeriod"/>
            </a:pPr>
            <a:r>
              <a:rPr lang="hr-HR" altLang="sr-Latn-RS" sz="2200" b="1" dirty="0" smtClean="0"/>
              <a:t>Panonska</a:t>
            </a:r>
            <a:r>
              <a:rPr lang="hr-HR" altLang="sr-Latn-RS" sz="2200" dirty="0" smtClean="0"/>
              <a:t> regija</a:t>
            </a:r>
          </a:p>
        </p:txBody>
      </p:sp>
    </p:spTree>
    <p:extLst>
      <p:ext uri="{BB962C8B-B14F-4D97-AF65-F5344CB8AC3E}">
        <p14:creationId xmlns:p14="http://schemas.microsoft.com/office/powerpoint/2010/main" val="21878966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fade">
                                      <p:cBhvr>
                                        <p:cTn id="7" dur="250"/>
                                        <p:tgtEl>
                                          <p:spTgt spid="819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195">
                                            <p:txEl>
                                              <p:pRg st="1" end="1"/>
                                            </p:txEl>
                                          </p:spTgt>
                                        </p:tgtEl>
                                        <p:attrNameLst>
                                          <p:attrName>style.visibility</p:attrName>
                                        </p:attrNameLst>
                                      </p:cBhvr>
                                      <p:to>
                                        <p:strVal val="visible"/>
                                      </p:to>
                                    </p:set>
                                    <p:animEffect transition="in" filter="fade">
                                      <p:cBhvr>
                                        <p:cTn id="10" dur="250"/>
                                        <p:tgtEl>
                                          <p:spTgt spid="819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195">
                                            <p:txEl>
                                              <p:pRg st="2" end="2"/>
                                            </p:txEl>
                                          </p:spTgt>
                                        </p:tgtEl>
                                        <p:attrNameLst>
                                          <p:attrName>style.visibility</p:attrName>
                                        </p:attrNameLst>
                                      </p:cBhvr>
                                      <p:to>
                                        <p:strVal val="visible"/>
                                      </p:to>
                                    </p:set>
                                    <p:animEffect transition="in" filter="fade">
                                      <p:cBhvr>
                                        <p:cTn id="13" dur="250"/>
                                        <p:tgtEl>
                                          <p:spTgt spid="819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195">
                                            <p:txEl>
                                              <p:pRg st="3" end="3"/>
                                            </p:txEl>
                                          </p:spTgt>
                                        </p:tgtEl>
                                        <p:attrNameLst>
                                          <p:attrName>style.visibility</p:attrName>
                                        </p:attrNameLst>
                                      </p:cBhvr>
                                      <p:to>
                                        <p:strVal val="visible"/>
                                      </p:to>
                                    </p:set>
                                    <p:animEffect transition="in" filter="fade">
                                      <p:cBhvr>
                                        <p:cTn id="16" dur="250"/>
                                        <p:tgtEl>
                                          <p:spTgt spid="8195">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195">
                                            <p:txEl>
                                              <p:pRg st="4" end="4"/>
                                            </p:txEl>
                                          </p:spTgt>
                                        </p:tgtEl>
                                        <p:attrNameLst>
                                          <p:attrName>style.visibility</p:attrName>
                                        </p:attrNameLst>
                                      </p:cBhvr>
                                      <p:to>
                                        <p:strVal val="visible"/>
                                      </p:to>
                                    </p:set>
                                    <p:animEffect transition="in" filter="fade">
                                      <p:cBhvr>
                                        <p:cTn id="19" dur="250"/>
                                        <p:tgtEl>
                                          <p:spTgt spid="8195">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195">
                                            <p:txEl>
                                              <p:pRg st="5" end="5"/>
                                            </p:txEl>
                                          </p:spTgt>
                                        </p:tgtEl>
                                        <p:attrNameLst>
                                          <p:attrName>style.visibility</p:attrName>
                                        </p:attrNameLst>
                                      </p:cBhvr>
                                      <p:to>
                                        <p:strVal val="visible"/>
                                      </p:to>
                                    </p:set>
                                    <p:animEffect transition="in" filter="fade">
                                      <p:cBhvr>
                                        <p:cTn id="22" dur="250"/>
                                        <p:tgtEl>
                                          <p:spTgt spid="81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zervirano mjesto teksta 3"/>
          <p:cNvSpPr>
            <a:spLocks noGrp="1"/>
          </p:cNvSpPr>
          <p:nvPr>
            <p:ph idx="1"/>
          </p:nvPr>
        </p:nvSpPr>
        <p:spPr>
          <a:xfrm>
            <a:off x="-36512" y="573394"/>
            <a:ext cx="9180512" cy="6023958"/>
          </a:xfrm>
        </p:spPr>
        <p:txBody>
          <a:bodyPr>
            <a:noAutofit/>
          </a:bodyPr>
          <a:lstStyle/>
          <a:p>
            <a:pPr marL="324000" indent="-288000">
              <a:spcBef>
                <a:spcPts val="600"/>
              </a:spcBef>
              <a:buFont typeface="Calibri" panose="020F0502020204030204" pitchFamily="34" charset="0"/>
              <a:buChar char="‒"/>
            </a:pPr>
            <a:r>
              <a:rPr lang="hr-HR" altLang="sr-Latn-RS" sz="2200" b="1" dirty="0" smtClean="0">
                <a:solidFill>
                  <a:srgbClr val="FF0000"/>
                </a:solidFill>
              </a:rPr>
              <a:t>PRIMORSKA HRVATSKA </a:t>
            </a:r>
            <a:r>
              <a:rPr lang="hr-HR" altLang="sr-Latn-RS" sz="2000" dirty="0" smtClean="0"/>
              <a:t>– ostvaruje </a:t>
            </a:r>
            <a:r>
              <a:rPr lang="hr-HR" altLang="sr-Latn-RS" sz="2000" b="1" dirty="0" smtClean="0">
                <a:solidFill>
                  <a:srgbClr val="FF0000"/>
                </a:solidFill>
              </a:rPr>
              <a:t>95%</a:t>
            </a:r>
            <a:r>
              <a:rPr lang="hr-HR" altLang="sr-Latn-RS" sz="2000" dirty="0" smtClean="0"/>
              <a:t> turističkih noćenja</a:t>
            </a:r>
          </a:p>
          <a:p>
            <a:pPr marL="324000" indent="-288000">
              <a:spcBef>
                <a:spcPts val="500"/>
              </a:spcBef>
              <a:buFont typeface="Calibri" panose="020F0502020204030204" pitchFamily="34" charset="0"/>
              <a:buChar char="‒"/>
            </a:pPr>
            <a:r>
              <a:rPr lang="hr-HR" altLang="sr-Latn-RS" sz="2000" b="1" dirty="0" smtClean="0">
                <a:solidFill>
                  <a:srgbClr val="FF0000"/>
                </a:solidFill>
              </a:rPr>
              <a:t>Istra </a:t>
            </a:r>
            <a:r>
              <a:rPr lang="hr-HR" altLang="sr-Latn-RS" sz="2000" dirty="0" smtClean="0"/>
              <a:t>najposjećenija – </a:t>
            </a:r>
            <a:r>
              <a:rPr lang="hr-HR" altLang="sr-Latn-RS" sz="2000" b="1" dirty="0" smtClean="0">
                <a:solidFill>
                  <a:srgbClr val="FF0000"/>
                </a:solidFill>
              </a:rPr>
              <a:t>32% </a:t>
            </a:r>
            <a:r>
              <a:rPr lang="hr-HR" altLang="sr-Latn-RS" sz="2000" dirty="0" smtClean="0"/>
              <a:t>turističkih noćenja</a:t>
            </a:r>
          </a:p>
          <a:p>
            <a:pPr marL="724050" lvl="1" indent="-288000">
              <a:spcBef>
                <a:spcPts val="500"/>
              </a:spcBef>
              <a:buFont typeface="Calibri" panose="020F0502020204030204" pitchFamily="34" charset="0"/>
              <a:buChar char="‒"/>
            </a:pPr>
            <a:r>
              <a:rPr lang="hr-HR" altLang="sr-Latn-RS" sz="2000" b="1" dirty="0" smtClean="0"/>
              <a:t>razlog</a:t>
            </a:r>
            <a:r>
              <a:rPr lang="hr-HR" altLang="sr-Latn-RS" sz="2000" dirty="0" smtClean="0"/>
              <a:t>: blizina Srednjoj Europi, turistička tradicija, brojne prirodne ljepote i povijesna baština</a:t>
            </a:r>
          </a:p>
          <a:p>
            <a:pPr marL="324000" indent="-288000">
              <a:spcBef>
                <a:spcPts val="500"/>
              </a:spcBef>
              <a:buFont typeface="Calibri" panose="020F0502020204030204" pitchFamily="34" charset="0"/>
              <a:buChar char="‒"/>
            </a:pPr>
            <a:r>
              <a:rPr lang="hr-HR" altLang="sr-Latn-RS" sz="2000" dirty="0" smtClean="0"/>
              <a:t>vodeća turistička mjesta – </a:t>
            </a:r>
            <a:r>
              <a:rPr lang="hr-HR" altLang="sr-Latn-RS" sz="2000" b="1" dirty="0" smtClean="0">
                <a:solidFill>
                  <a:srgbClr val="FF0000"/>
                </a:solidFill>
              </a:rPr>
              <a:t>Rovinj, Dubrovnik, Poreč, Medulin i Umag</a:t>
            </a:r>
          </a:p>
          <a:p>
            <a:pPr marL="324000" indent="-288000">
              <a:spcBef>
                <a:spcPts val="500"/>
              </a:spcBef>
              <a:buFont typeface="Calibri" panose="020F0502020204030204" pitchFamily="34" charset="0"/>
              <a:buChar char="‒"/>
            </a:pPr>
            <a:r>
              <a:rPr lang="hr-HR" altLang="sr-Latn-RS" sz="2000" b="1" dirty="0" smtClean="0">
                <a:solidFill>
                  <a:srgbClr val="FF0000"/>
                </a:solidFill>
              </a:rPr>
              <a:t>Kvarnerski otoci, Opatija i Crikvenica </a:t>
            </a:r>
            <a:r>
              <a:rPr lang="hr-HR" altLang="sr-Latn-RS" sz="2000" dirty="0" smtClean="0"/>
              <a:t>po broju noćenja odmah iza Istre</a:t>
            </a:r>
          </a:p>
          <a:p>
            <a:pPr marL="324000" indent="-288000">
              <a:spcBef>
                <a:spcPts val="500"/>
              </a:spcBef>
              <a:buFont typeface="Calibri" panose="020F0502020204030204" pitchFamily="34" charset="0"/>
              <a:buChar char="‒"/>
            </a:pPr>
            <a:r>
              <a:rPr lang="hr-HR" altLang="sr-Latn-RS" sz="2000" b="1" dirty="0" smtClean="0">
                <a:solidFill>
                  <a:srgbClr val="FF0000"/>
                </a:solidFill>
              </a:rPr>
              <a:t>Dalmacija </a:t>
            </a:r>
            <a:r>
              <a:rPr lang="hr-HR" altLang="sr-Latn-RS" sz="2000" dirty="0" smtClean="0"/>
              <a:t>– nacionalni parkovi, marine i kultura</a:t>
            </a:r>
          </a:p>
          <a:p>
            <a:pPr marL="324000" indent="-288000">
              <a:spcBef>
                <a:spcPts val="1200"/>
              </a:spcBef>
              <a:buFont typeface="Calibri" panose="020F0502020204030204" pitchFamily="34" charset="0"/>
              <a:buChar char="‒"/>
            </a:pPr>
            <a:r>
              <a:rPr lang="hr-HR" altLang="sr-Latn-RS" sz="2200" b="1" dirty="0" smtClean="0">
                <a:solidFill>
                  <a:srgbClr val="FF0000"/>
                </a:solidFill>
              </a:rPr>
              <a:t>GORSKA HRVATSKA </a:t>
            </a:r>
            <a:r>
              <a:rPr lang="hr-HR" altLang="sr-Latn-RS" sz="2000" dirty="0" smtClean="0"/>
              <a:t>– najslabije iskorištena regija</a:t>
            </a:r>
          </a:p>
          <a:p>
            <a:pPr marL="724050" lvl="1" indent="-288000">
              <a:spcBef>
                <a:spcPts val="0"/>
              </a:spcBef>
              <a:buFont typeface="Calibri" panose="020F0502020204030204" pitchFamily="34" charset="0"/>
              <a:buChar char="‒"/>
            </a:pPr>
            <a:r>
              <a:rPr lang="hr-HR" altLang="sr-Latn-RS" sz="2000" dirty="0" smtClean="0"/>
              <a:t>iznimka Plitvička jezera</a:t>
            </a:r>
          </a:p>
          <a:p>
            <a:pPr marL="324000" indent="-288000">
              <a:spcBef>
                <a:spcPts val="1200"/>
              </a:spcBef>
              <a:buFont typeface="Calibri" panose="020F0502020204030204" pitchFamily="34" charset="0"/>
              <a:buChar char="‒"/>
            </a:pPr>
            <a:r>
              <a:rPr lang="hr-HR" altLang="sr-Latn-RS" sz="2200" b="1" dirty="0" smtClean="0">
                <a:solidFill>
                  <a:srgbClr val="FF0000"/>
                </a:solidFill>
              </a:rPr>
              <a:t>PERIPANONSKA REGIJA </a:t>
            </a:r>
            <a:r>
              <a:rPr lang="hr-HR" altLang="sr-Latn-RS" sz="2000" dirty="0" smtClean="0"/>
              <a:t>– </a:t>
            </a:r>
            <a:r>
              <a:rPr lang="hr-HR" altLang="sr-Latn-RS" sz="2000" b="1" dirty="0" smtClean="0"/>
              <a:t>Zagreb</a:t>
            </a:r>
            <a:r>
              <a:rPr lang="hr-HR" altLang="sr-Latn-RS" sz="2000" dirty="0" smtClean="0"/>
              <a:t>, brojne </a:t>
            </a:r>
            <a:r>
              <a:rPr lang="hr-HR" altLang="sr-Latn-RS" sz="2000" b="1" dirty="0" smtClean="0"/>
              <a:t>toplice</a:t>
            </a:r>
            <a:r>
              <a:rPr lang="hr-HR" altLang="sr-Latn-RS" sz="2000" dirty="0" smtClean="0"/>
              <a:t> </a:t>
            </a:r>
            <a:br>
              <a:rPr lang="hr-HR" altLang="sr-Latn-RS" sz="2000" dirty="0" smtClean="0"/>
            </a:br>
            <a:r>
              <a:rPr lang="hr-HR" altLang="sr-Latn-RS" sz="2000" i="1" dirty="0" smtClean="0"/>
              <a:t>(Krapinske, Varaždinske, Tuheljske…), </a:t>
            </a:r>
            <a:r>
              <a:rPr lang="hr-HR" altLang="sr-Latn-RS" sz="2000" b="1" dirty="0" smtClean="0"/>
              <a:t>srednjovjekovni</a:t>
            </a:r>
            <a:r>
              <a:rPr lang="hr-HR" altLang="sr-Latn-RS" sz="2000" dirty="0" smtClean="0"/>
              <a:t> </a:t>
            </a:r>
            <a:br>
              <a:rPr lang="hr-HR" altLang="sr-Latn-RS" sz="2000" dirty="0" smtClean="0"/>
            </a:br>
            <a:r>
              <a:rPr lang="hr-HR" altLang="sr-Latn-RS" sz="2000" b="1" dirty="0" smtClean="0"/>
              <a:t>dvorci</a:t>
            </a:r>
            <a:r>
              <a:rPr lang="hr-HR" altLang="sr-Latn-RS" sz="2000" dirty="0" smtClean="0"/>
              <a:t> u Zagorju </a:t>
            </a:r>
            <a:r>
              <a:rPr lang="hr-HR" altLang="sr-Latn-RS" sz="2000" i="1" dirty="0" smtClean="0"/>
              <a:t>(Trakošćan, Veliki Tabor…)</a:t>
            </a:r>
            <a:r>
              <a:rPr lang="hr-HR" altLang="sr-Latn-RS" sz="2000" dirty="0" smtClean="0"/>
              <a:t>, </a:t>
            </a:r>
            <a:r>
              <a:rPr lang="hr-HR" altLang="sr-Latn-RS" sz="2000" b="1" dirty="0" smtClean="0"/>
              <a:t>parkovi</a:t>
            </a:r>
            <a:r>
              <a:rPr lang="hr-HR" altLang="sr-Latn-RS" sz="2000" dirty="0" smtClean="0"/>
              <a:t> </a:t>
            </a:r>
            <a:br>
              <a:rPr lang="hr-HR" altLang="sr-Latn-RS" sz="2000" dirty="0" smtClean="0"/>
            </a:br>
            <a:r>
              <a:rPr lang="hr-HR" altLang="sr-Latn-RS" sz="2000" b="1" dirty="0" smtClean="0"/>
              <a:t>prirode</a:t>
            </a:r>
            <a:r>
              <a:rPr lang="hr-HR" altLang="sr-Latn-RS" sz="2000" dirty="0" smtClean="0"/>
              <a:t> i </a:t>
            </a:r>
            <a:r>
              <a:rPr lang="hr-HR" altLang="sr-Latn-RS" sz="2000" b="1" dirty="0" smtClean="0"/>
              <a:t>svetišta</a:t>
            </a:r>
            <a:r>
              <a:rPr lang="hr-HR" altLang="sr-Latn-RS" sz="2000" dirty="0" smtClean="0"/>
              <a:t> </a:t>
            </a:r>
            <a:r>
              <a:rPr lang="hr-HR" altLang="sr-Latn-RS" sz="2000" i="1" dirty="0" smtClean="0"/>
              <a:t>(Marija Bistrica, Krašić, Ludbreg…)</a:t>
            </a:r>
          </a:p>
          <a:p>
            <a:pPr marL="324000" indent="-288000">
              <a:spcBef>
                <a:spcPts val="1200"/>
              </a:spcBef>
              <a:buFont typeface="Calibri" panose="020F0502020204030204" pitchFamily="34" charset="0"/>
              <a:buChar char="‒"/>
            </a:pPr>
            <a:r>
              <a:rPr lang="hr-HR" altLang="sr-Latn-RS" sz="2200" b="1" dirty="0" smtClean="0">
                <a:solidFill>
                  <a:srgbClr val="FF0000"/>
                </a:solidFill>
              </a:rPr>
              <a:t>PANONSKA REGIJA </a:t>
            </a:r>
            <a:r>
              <a:rPr lang="hr-HR" altLang="sr-Latn-RS" sz="2000" dirty="0" smtClean="0"/>
              <a:t>– slabije iskorištena</a:t>
            </a:r>
          </a:p>
          <a:p>
            <a:pPr marL="724050" lvl="1" indent="-288000">
              <a:spcBef>
                <a:spcPts val="500"/>
              </a:spcBef>
              <a:buFont typeface="Calibri" panose="020F0502020204030204" pitchFamily="34" charset="0"/>
              <a:buChar char="‒"/>
            </a:pPr>
            <a:r>
              <a:rPr lang="hr-HR" altLang="sr-Latn-RS" sz="2000" dirty="0" smtClean="0"/>
              <a:t>gradovi, lovišta </a:t>
            </a:r>
            <a:r>
              <a:rPr lang="hr-HR" altLang="sr-Latn-RS" sz="2000" dirty="0" err="1" smtClean="0"/>
              <a:t>Kopačkog</a:t>
            </a:r>
            <a:r>
              <a:rPr lang="hr-HR" altLang="sr-Latn-RS" sz="2000" dirty="0" smtClean="0"/>
              <a:t> rita, Bizovačke toplice, </a:t>
            </a:r>
            <a:br>
              <a:rPr lang="hr-HR" altLang="sr-Latn-RS" sz="2000" dirty="0" smtClean="0"/>
            </a:br>
            <a:r>
              <a:rPr lang="hr-HR" altLang="sr-Latn-RS" sz="2000" dirty="0" smtClean="0"/>
              <a:t>folklor </a:t>
            </a:r>
            <a:r>
              <a:rPr lang="hr-HR" altLang="sr-Latn-RS" sz="2000" i="1" dirty="0" smtClean="0"/>
              <a:t>(Vinkovačke jeseni, Đakovački vezovi…) </a:t>
            </a:r>
            <a:r>
              <a:rPr lang="hr-HR" altLang="sr-Latn-RS" sz="2000" dirty="0" smtClean="0"/>
              <a:t>i </a:t>
            </a:r>
            <a:br>
              <a:rPr lang="hr-HR" altLang="sr-Latn-RS" sz="2000" dirty="0" smtClean="0"/>
            </a:br>
            <a:r>
              <a:rPr lang="hr-HR" altLang="sr-Latn-RS" sz="2000" dirty="0" smtClean="0"/>
              <a:t>ruralni turizam</a:t>
            </a:r>
            <a:endParaRPr lang="hr-HR" altLang="sr-Latn-RS" sz="2000" dirty="0"/>
          </a:p>
        </p:txBody>
      </p:sp>
      <p:sp>
        <p:nvSpPr>
          <p:cNvPr id="8194" name="Naslov 1"/>
          <p:cNvSpPr>
            <a:spLocks noGrp="1"/>
          </p:cNvSpPr>
          <p:nvPr>
            <p:ph type="title"/>
          </p:nvPr>
        </p:nvSpPr>
        <p:spPr/>
        <p:txBody>
          <a:bodyPr/>
          <a:lstStyle/>
          <a:p>
            <a:r>
              <a:rPr lang="hr-HR" altLang="sr-Latn-RS" dirty="0"/>
              <a:t>Turističke regije Hrvatske</a:t>
            </a:r>
            <a:endParaRPr lang="hr-HR" altLang="sr-Latn-RS" sz="3200" dirty="0" smtClean="0"/>
          </a:p>
        </p:txBody>
      </p:sp>
      <p:graphicFrame>
        <p:nvGraphicFramePr>
          <p:cNvPr id="2" name="Table 1"/>
          <p:cNvGraphicFramePr>
            <a:graphicFrameLocks noGrp="1"/>
          </p:cNvGraphicFramePr>
          <p:nvPr>
            <p:extLst>
              <p:ext uri="{D42A27DB-BD31-4B8C-83A1-F6EECF244321}">
                <p14:modId xmlns:p14="http://schemas.microsoft.com/office/powerpoint/2010/main" val="3879581566"/>
              </p:ext>
            </p:extLst>
          </p:nvPr>
        </p:nvGraphicFramePr>
        <p:xfrm>
          <a:off x="6184039" y="2874452"/>
          <a:ext cx="2865363" cy="3864967"/>
        </p:xfrm>
        <a:graphic>
          <a:graphicData uri="http://schemas.openxmlformats.org/drawingml/2006/table">
            <a:tbl>
              <a:tblPr firstRow="1" bandRow="1">
                <a:tableStyleId>{5C22544A-7EE6-4342-B048-85BDC9FD1C3A}</a:tableStyleId>
              </a:tblPr>
              <a:tblGrid>
                <a:gridCol w="1572581"/>
                <a:gridCol w="1292782"/>
              </a:tblGrid>
              <a:tr h="557127">
                <a:tc>
                  <a:txBody>
                    <a:bodyPr/>
                    <a:lstStyle/>
                    <a:p>
                      <a:pPr algn="ctr"/>
                      <a:r>
                        <a:rPr lang="hr-HR" sz="1600" dirty="0" smtClean="0"/>
                        <a:t>DESTINACIJA</a:t>
                      </a:r>
                      <a:endParaRPr lang="hr-HR" sz="1600" dirty="0"/>
                    </a:p>
                  </a:txBody>
                  <a:tcPr marL="32316" marR="32316" marT="32316" marB="32316" anchor="ctr"/>
                </a:tc>
                <a:tc>
                  <a:txBody>
                    <a:bodyPr/>
                    <a:lstStyle/>
                    <a:p>
                      <a:pPr algn="ctr"/>
                      <a:r>
                        <a:rPr lang="hr-HR" sz="1600" dirty="0" smtClean="0"/>
                        <a:t>POSJETITELJA (milijuna)</a:t>
                      </a:r>
                      <a:endParaRPr lang="hr-HR" sz="1600" dirty="0"/>
                    </a:p>
                  </a:txBody>
                  <a:tcPr marL="32316" marR="32316" marT="32316" marB="32316" anchor="ctr"/>
                </a:tc>
              </a:tr>
              <a:tr h="330784">
                <a:tc>
                  <a:txBody>
                    <a:bodyPr/>
                    <a:lstStyle/>
                    <a:p>
                      <a:pPr marL="144000" algn="l"/>
                      <a:r>
                        <a:rPr lang="hr-HR" sz="1600" dirty="0" smtClean="0"/>
                        <a:t>Rovinj</a:t>
                      </a:r>
                      <a:endParaRPr lang="hr-HR" sz="1600" dirty="0"/>
                    </a:p>
                  </a:txBody>
                  <a:tcPr marL="32316" marR="32316" marT="32316" marB="32316" anchor="ctr"/>
                </a:tc>
                <a:tc>
                  <a:txBody>
                    <a:bodyPr/>
                    <a:lstStyle/>
                    <a:p>
                      <a:pPr algn="ctr"/>
                      <a:r>
                        <a:rPr lang="hr-HR" sz="1600" dirty="0" smtClean="0"/>
                        <a:t>3,261</a:t>
                      </a:r>
                      <a:endParaRPr lang="hr-HR" sz="1600" dirty="0"/>
                    </a:p>
                  </a:txBody>
                  <a:tcPr marL="32316" marR="32316" marT="32316" marB="32316" anchor="ctr"/>
                </a:tc>
              </a:tr>
              <a:tr h="330784">
                <a:tc>
                  <a:txBody>
                    <a:bodyPr/>
                    <a:lstStyle/>
                    <a:p>
                      <a:pPr marL="144000" algn="l"/>
                      <a:r>
                        <a:rPr lang="hr-HR" sz="1600" dirty="0" smtClean="0"/>
                        <a:t>Dubrovnik</a:t>
                      </a:r>
                    </a:p>
                  </a:txBody>
                  <a:tcPr marL="32316" marR="32316" marT="32316" marB="32316" anchor="ctr"/>
                </a:tc>
                <a:tc>
                  <a:txBody>
                    <a:bodyPr/>
                    <a:lstStyle/>
                    <a:p>
                      <a:pPr algn="ctr"/>
                      <a:r>
                        <a:rPr lang="hr-HR" sz="1600" dirty="0" smtClean="0"/>
                        <a:t>3,092</a:t>
                      </a:r>
                      <a:endParaRPr lang="hr-HR" sz="1600" dirty="0"/>
                    </a:p>
                  </a:txBody>
                  <a:tcPr marL="32316" marR="32316" marT="32316" marB="32316" anchor="ctr"/>
                </a:tc>
              </a:tr>
              <a:tr h="330784">
                <a:tc>
                  <a:txBody>
                    <a:bodyPr/>
                    <a:lstStyle/>
                    <a:p>
                      <a:pPr marL="144000" algn="l"/>
                      <a:r>
                        <a:rPr lang="hr-HR" sz="1600" dirty="0" smtClean="0"/>
                        <a:t>Poreč</a:t>
                      </a:r>
                      <a:endParaRPr lang="hr-HR" sz="1600" dirty="0"/>
                    </a:p>
                  </a:txBody>
                  <a:tcPr marL="32316" marR="32316" marT="32316" marB="32316" anchor="ctr"/>
                </a:tc>
                <a:tc>
                  <a:txBody>
                    <a:bodyPr/>
                    <a:lstStyle/>
                    <a:p>
                      <a:pPr algn="ctr"/>
                      <a:r>
                        <a:rPr lang="hr-HR" sz="1600" dirty="0" smtClean="0"/>
                        <a:t>3,085</a:t>
                      </a:r>
                      <a:endParaRPr lang="hr-HR" sz="1600" dirty="0"/>
                    </a:p>
                  </a:txBody>
                  <a:tcPr marL="32316" marR="32316" marT="32316" marB="32316" anchor="ctr"/>
                </a:tc>
              </a:tr>
              <a:tr h="330784">
                <a:tc>
                  <a:txBody>
                    <a:bodyPr/>
                    <a:lstStyle/>
                    <a:p>
                      <a:pPr marL="144000" algn="l"/>
                      <a:r>
                        <a:rPr lang="hr-HR" sz="1600" dirty="0" smtClean="0"/>
                        <a:t>Medulin</a:t>
                      </a:r>
                      <a:endParaRPr lang="hr-HR" sz="1600" dirty="0"/>
                    </a:p>
                  </a:txBody>
                  <a:tcPr marL="32316" marR="32316" marT="32316" marB="32316" anchor="ctr"/>
                </a:tc>
                <a:tc>
                  <a:txBody>
                    <a:bodyPr/>
                    <a:lstStyle/>
                    <a:p>
                      <a:pPr algn="ctr"/>
                      <a:r>
                        <a:rPr lang="hr-HR" sz="1600" dirty="0" smtClean="0"/>
                        <a:t>2,415</a:t>
                      </a:r>
                      <a:endParaRPr lang="hr-HR" sz="1600" dirty="0"/>
                    </a:p>
                  </a:txBody>
                  <a:tcPr marL="32316" marR="32316" marT="32316" marB="32316" anchor="ctr"/>
                </a:tc>
              </a:tr>
              <a:tr h="330784">
                <a:tc>
                  <a:txBody>
                    <a:bodyPr/>
                    <a:lstStyle/>
                    <a:p>
                      <a:pPr marL="144000" algn="l"/>
                      <a:r>
                        <a:rPr lang="hr-HR" sz="1600" dirty="0" smtClean="0"/>
                        <a:t>Umag</a:t>
                      </a:r>
                      <a:endParaRPr lang="hr-HR" sz="1600" dirty="0"/>
                    </a:p>
                  </a:txBody>
                  <a:tcPr marL="32316" marR="32316" marT="32316" marB="32316" anchor="ctr"/>
                </a:tc>
                <a:tc>
                  <a:txBody>
                    <a:bodyPr/>
                    <a:lstStyle/>
                    <a:p>
                      <a:pPr algn="ctr"/>
                      <a:r>
                        <a:rPr lang="hr-HR" sz="1600" dirty="0" smtClean="0"/>
                        <a:t>2,128</a:t>
                      </a:r>
                      <a:endParaRPr lang="hr-HR" sz="1600" dirty="0"/>
                    </a:p>
                  </a:txBody>
                  <a:tcPr marL="32316" marR="32316" marT="32316" marB="32316" anchor="ctr"/>
                </a:tc>
              </a:tr>
              <a:tr h="330784">
                <a:tc>
                  <a:txBody>
                    <a:bodyPr/>
                    <a:lstStyle/>
                    <a:p>
                      <a:pPr marL="144000" algn="l"/>
                      <a:r>
                        <a:rPr lang="hr-HR" sz="1600" dirty="0" smtClean="0"/>
                        <a:t>Lošinj (otok)</a:t>
                      </a:r>
                      <a:endParaRPr lang="hr-HR" sz="1600" dirty="0"/>
                    </a:p>
                  </a:txBody>
                  <a:tcPr marL="32316" marR="32316" marT="32316" marB="32316" anchor="ctr"/>
                </a:tc>
                <a:tc>
                  <a:txBody>
                    <a:bodyPr/>
                    <a:lstStyle/>
                    <a:p>
                      <a:pPr algn="ctr"/>
                      <a:r>
                        <a:rPr lang="hr-HR" sz="1600" dirty="0" smtClean="0"/>
                        <a:t>1,875</a:t>
                      </a:r>
                      <a:endParaRPr lang="hr-HR" sz="1600" dirty="0"/>
                    </a:p>
                  </a:txBody>
                  <a:tcPr marL="32316" marR="32316" marT="32316" marB="32316" anchor="ctr"/>
                </a:tc>
              </a:tr>
              <a:tr h="330784">
                <a:tc>
                  <a:txBody>
                    <a:bodyPr/>
                    <a:lstStyle/>
                    <a:p>
                      <a:pPr marL="144000" algn="l"/>
                      <a:r>
                        <a:rPr lang="hr-HR" sz="1600" dirty="0" smtClean="0"/>
                        <a:t>Zagreb</a:t>
                      </a:r>
                      <a:endParaRPr lang="hr-HR" sz="1600" dirty="0"/>
                    </a:p>
                  </a:txBody>
                  <a:tcPr marL="32316" marR="32316" marT="32316" marB="32316" anchor="ctr"/>
                </a:tc>
                <a:tc>
                  <a:txBody>
                    <a:bodyPr/>
                    <a:lstStyle/>
                    <a:p>
                      <a:pPr algn="ctr"/>
                      <a:r>
                        <a:rPr lang="hr-HR" sz="1600" dirty="0" smtClean="0"/>
                        <a:t>1,775</a:t>
                      </a:r>
                      <a:endParaRPr lang="hr-HR" sz="1600" dirty="0"/>
                    </a:p>
                  </a:txBody>
                  <a:tcPr marL="32316" marR="32316" marT="32316" marB="32316" anchor="ctr"/>
                </a:tc>
              </a:tr>
              <a:tr h="330784">
                <a:tc>
                  <a:txBody>
                    <a:bodyPr/>
                    <a:lstStyle/>
                    <a:p>
                      <a:pPr marL="144000" algn="l"/>
                      <a:r>
                        <a:rPr lang="hr-HR" sz="1600" dirty="0" smtClean="0"/>
                        <a:t>Tar-</a:t>
                      </a:r>
                      <a:r>
                        <a:rPr lang="hr-HR" sz="1600" dirty="0" err="1" smtClean="0"/>
                        <a:t>Vabriga</a:t>
                      </a:r>
                      <a:endParaRPr lang="hr-HR" sz="1600" dirty="0"/>
                    </a:p>
                  </a:txBody>
                  <a:tcPr marL="32316" marR="32316" marT="32316" marB="32316" anchor="ctr"/>
                </a:tc>
                <a:tc>
                  <a:txBody>
                    <a:bodyPr/>
                    <a:lstStyle/>
                    <a:p>
                      <a:pPr algn="ctr"/>
                      <a:r>
                        <a:rPr lang="hr-HR" sz="1600" dirty="0" smtClean="0"/>
                        <a:t>1,570</a:t>
                      </a:r>
                      <a:endParaRPr lang="hr-HR" sz="1600" dirty="0"/>
                    </a:p>
                  </a:txBody>
                  <a:tcPr marL="32316" marR="32316" marT="32316" marB="32316" anchor="ctr"/>
                </a:tc>
              </a:tr>
              <a:tr h="330784">
                <a:tc>
                  <a:txBody>
                    <a:bodyPr/>
                    <a:lstStyle/>
                    <a:p>
                      <a:pPr marL="144000" algn="l"/>
                      <a:r>
                        <a:rPr lang="hr-HR" sz="1600" dirty="0" smtClean="0"/>
                        <a:t>Crikvenica</a:t>
                      </a:r>
                      <a:endParaRPr lang="hr-HR" sz="1600" dirty="0"/>
                    </a:p>
                  </a:txBody>
                  <a:tcPr marL="32316" marR="32316" marT="32316" marB="32316" anchor="ctr"/>
                </a:tc>
                <a:tc>
                  <a:txBody>
                    <a:bodyPr/>
                    <a:lstStyle/>
                    <a:p>
                      <a:pPr algn="ctr"/>
                      <a:r>
                        <a:rPr lang="hr-HR" sz="1600" dirty="0" smtClean="0"/>
                        <a:t>1,548</a:t>
                      </a:r>
                      <a:endParaRPr lang="hr-HR" sz="1600" dirty="0"/>
                    </a:p>
                  </a:txBody>
                  <a:tcPr marL="32316" marR="32316" marT="32316" marB="32316" anchor="ctr"/>
                </a:tc>
              </a:tr>
              <a:tr h="330784">
                <a:tc>
                  <a:txBody>
                    <a:bodyPr/>
                    <a:lstStyle/>
                    <a:p>
                      <a:pPr marL="144000" algn="l"/>
                      <a:r>
                        <a:rPr lang="hr-HR" sz="1600" dirty="0" smtClean="0"/>
                        <a:t>Pula</a:t>
                      </a:r>
                      <a:endParaRPr lang="hr-HR" sz="1600" dirty="0"/>
                    </a:p>
                  </a:txBody>
                  <a:tcPr marL="32316" marR="32316" marT="32316" marB="32316" anchor="ctr"/>
                </a:tc>
                <a:tc>
                  <a:txBody>
                    <a:bodyPr/>
                    <a:lstStyle/>
                    <a:p>
                      <a:pPr algn="ctr"/>
                      <a:r>
                        <a:rPr lang="hr-HR" sz="1600" dirty="0" smtClean="0"/>
                        <a:t>1,542</a:t>
                      </a:r>
                      <a:endParaRPr lang="hr-HR" sz="1600" dirty="0"/>
                    </a:p>
                  </a:txBody>
                  <a:tcPr marL="32316" marR="32316" marT="32316" marB="32316" anchor="ctr"/>
                </a:tc>
              </a:tr>
            </a:tbl>
          </a:graphicData>
        </a:graphic>
      </p:graphicFrame>
    </p:spTree>
    <p:extLst>
      <p:ext uri="{BB962C8B-B14F-4D97-AF65-F5344CB8AC3E}">
        <p14:creationId xmlns:p14="http://schemas.microsoft.com/office/powerpoint/2010/main" val="41613454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fade">
                                      <p:cBhvr>
                                        <p:cTn id="7" dur="250"/>
                                        <p:tgtEl>
                                          <p:spTgt spid="81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195">
                                            <p:txEl>
                                              <p:pRg st="1" end="1"/>
                                            </p:txEl>
                                          </p:spTgt>
                                        </p:tgtEl>
                                        <p:attrNameLst>
                                          <p:attrName>style.visibility</p:attrName>
                                        </p:attrNameLst>
                                      </p:cBhvr>
                                      <p:to>
                                        <p:strVal val="visible"/>
                                      </p:to>
                                    </p:set>
                                    <p:animEffect transition="in" filter="fade">
                                      <p:cBhvr>
                                        <p:cTn id="12" dur="250"/>
                                        <p:tgtEl>
                                          <p:spTgt spid="8195">
                                            <p:txEl>
                                              <p:pRg st="1" end="1"/>
                                            </p:txEl>
                                          </p:spTgt>
                                        </p:tgtEl>
                                      </p:cBhvr>
                                    </p:animEffect>
                                  </p:childTnLst>
                                </p:cTn>
                              </p:par>
                            </p:childTnLst>
                          </p:cTn>
                        </p:par>
                        <p:par>
                          <p:cTn id="13" fill="hold">
                            <p:stCondLst>
                              <p:cond delay="250"/>
                            </p:stCondLst>
                            <p:childTnLst>
                              <p:par>
                                <p:cTn id="14" presetID="10" presetClass="entr" presetSubtype="0" fill="hold" grpId="0" nodeType="afterEffect">
                                  <p:stCondLst>
                                    <p:cond delay="0"/>
                                  </p:stCondLst>
                                  <p:childTnLst>
                                    <p:set>
                                      <p:cBhvr>
                                        <p:cTn id="15" dur="1" fill="hold">
                                          <p:stCondLst>
                                            <p:cond delay="0"/>
                                          </p:stCondLst>
                                        </p:cTn>
                                        <p:tgtEl>
                                          <p:spTgt spid="8195">
                                            <p:txEl>
                                              <p:pRg st="2" end="2"/>
                                            </p:txEl>
                                          </p:spTgt>
                                        </p:tgtEl>
                                        <p:attrNameLst>
                                          <p:attrName>style.visibility</p:attrName>
                                        </p:attrNameLst>
                                      </p:cBhvr>
                                      <p:to>
                                        <p:strVal val="visible"/>
                                      </p:to>
                                    </p:set>
                                    <p:animEffect transition="in" filter="fade">
                                      <p:cBhvr>
                                        <p:cTn id="16" dur="250"/>
                                        <p:tgtEl>
                                          <p:spTgt spid="8195">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195">
                                            <p:txEl>
                                              <p:pRg st="3" end="3"/>
                                            </p:txEl>
                                          </p:spTgt>
                                        </p:tgtEl>
                                        <p:attrNameLst>
                                          <p:attrName>style.visibility</p:attrName>
                                        </p:attrNameLst>
                                      </p:cBhvr>
                                      <p:to>
                                        <p:strVal val="visible"/>
                                      </p:to>
                                    </p:set>
                                    <p:animEffect transition="in" filter="fade">
                                      <p:cBhvr>
                                        <p:cTn id="21" dur="250"/>
                                        <p:tgtEl>
                                          <p:spTgt spid="8195">
                                            <p:txEl>
                                              <p:pRg st="3" end="3"/>
                                            </p:txEl>
                                          </p:spTgt>
                                        </p:tgtEl>
                                      </p:cBhvr>
                                    </p:animEffect>
                                  </p:childTnLst>
                                </p:cTn>
                              </p:par>
                            </p:childTnLst>
                          </p:cTn>
                        </p:par>
                        <p:par>
                          <p:cTn id="22" fill="hold">
                            <p:stCondLst>
                              <p:cond delay="250"/>
                            </p:stCondLst>
                            <p:childTnLst>
                              <p:par>
                                <p:cTn id="23" presetID="10" presetClass="entr" presetSubtype="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250"/>
                                        <p:tgtEl>
                                          <p:spTgt spid="2"/>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8195">
                                            <p:txEl>
                                              <p:pRg st="4" end="4"/>
                                            </p:txEl>
                                          </p:spTgt>
                                        </p:tgtEl>
                                        <p:attrNameLst>
                                          <p:attrName>style.visibility</p:attrName>
                                        </p:attrNameLst>
                                      </p:cBhvr>
                                      <p:to>
                                        <p:strVal val="visible"/>
                                      </p:to>
                                    </p:set>
                                    <p:animEffect transition="in" filter="fade">
                                      <p:cBhvr>
                                        <p:cTn id="29" dur="250"/>
                                        <p:tgtEl>
                                          <p:spTgt spid="8195">
                                            <p:txEl>
                                              <p:pRg st="4" end="4"/>
                                            </p:txEl>
                                          </p:spTgt>
                                        </p:tgtEl>
                                      </p:cBhvr>
                                    </p:animEffect>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8195">
                                            <p:txEl>
                                              <p:pRg st="5" end="5"/>
                                            </p:txEl>
                                          </p:spTgt>
                                        </p:tgtEl>
                                        <p:attrNameLst>
                                          <p:attrName>style.visibility</p:attrName>
                                        </p:attrNameLst>
                                      </p:cBhvr>
                                      <p:to>
                                        <p:strVal val="visible"/>
                                      </p:to>
                                    </p:set>
                                    <p:animEffect transition="in" filter="fade">
                                      <p:cBhvr>
                                        <p:cTn id="33" dur="250"/>
                                        <p:tgtEl>
                                          <p:spTgt spid="8195">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8195">
                                            <p:txEl>
                                              <p:pRg st="6" end="6"/>
                                            </p:txEl>
                                          </p:spTgt>
                                        </p:tgtEl>
                                        <p:attrNameLst>
                                          <p:attrName>style.visibility</p:attrName>
                                        </p:attrNameLst>
                                      </p:cBhvr>
                                      <p:to>
                                        <p:strVal val="visible"/>
                                      </p:to>
                                    </p:set>
                                    <p:animEffect transition="in" filter="fade">
                                      <p:cBhvr>
                                        <p:cTn id="38" dur="250"/>
                                        <p:tgtEl>
                                          <p:spTgt spid="8195">
                                            <p:txEl>
                                              <p:pRg st="6" end="6"/>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195">
                                            <p:txEl>
                                              <p:pRg st="7" end="7"/>
                                            </p:txEl>
                                          </p:spTgt>
                                        </p:tgtEl>
                                        <p:attrNameLst>
                                          <p:attrName>style.visibility</p:attrName>
                                        </p:attrNameLst>
                                      </p:cBhvr>
                                      <p:to>
                                        <p:strVal val="visible"/>
                                      </p:to>
                                    </p:set>
                                    <p:animEffect transition="in" filter="fade">
                                      <p:cBhvr>
                                        <p:cTn id="41" dur="250"/>
                                        <p:tgtEl>
                                          <p:spTgt spid="8195">
                                            <p:txEl>
                                              <p:pRg st="7" end="7"/>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8195">
                                            <p:txEl>
                                              <p:pRg st="8" end="8"/>
                                            </p:txEl>
                                          </p:spTgt>
                                        </p:tgtEl>
                                        <p:attrNameLst>
                                          <p:attrName>style.visibility</p:attrName>
                                        </p:attrNameLst>
                                      </p:cBhvr>
                                      <p:to>
                                        <p:strVal val="visible"/>
                                      </p:to>
                                    </p:set>
                                    <p:animEffect transition="in" filter="fade">
                                      <p:cBhvr>
                                        <p:cTn id="46" dur="250"/>
                                        <p:tgtEl>
                                          <p:spTgt spid="8195">
                                            <p:txEl>
                                              <p:pRg st="8" end="8"/>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8195">
                                            <p:txEl>
                                              <p:pRg st="9" end="9"/>
                                            </p:txEl>
                                          </p:spTgt>
                                        </p:tgtEl>
                                        <p:attrNameLst>
                                          <p:attrName>style.visibility</p:attrName>
                                        </p:attrNameLst>
                                      </p:cBhvr>
                                      <p:to>
                                        <p:strVal val="visible"/>
                                      </p:to>
                                    </p:set>
                                    <p:animEffect transition="in" filter="fade">
                                      <p:cBhvr>
                                        <p:cTn id="51" dur="250"/>
                                        <p:tgtEl>
                                          <p:spTgt spid="8195">
                                            <p:txEl>
                                              <p:pRg st="9" end="9"/>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8195">
                                            <p:txEl>
                                              <p:pRg st="10" end="10"/>
                                            </p:txEl>
                                          </p:spTgt>
                                        </p:tgtEl>
                                        <p:attrNameLst>
                                          <p:attrName>style.visibility</p:attrName>
                                        </p:attrNameLst>
                                      </p:cBhvr>
                                      <p:to>
                                        <p:strVal val="visible"/>
                                      </p:to>
                                    </p:set>
                                    <p:animEffect transition="in" filter="fade">
                                      <p:cBhvr>
                                        <p:cTn id="54" dur="250"/>
                                        <p:tgtEl>
                                          <p:spTgt spid="819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zervirano mjesto teksta 3"/>
          <p:cNvSpPr>
            <a:spLocks noGrp="1"/>
          </p:cNvSpPr>
          <p:nvPr>
            <p:ph idx="1"/>
          </p:nvPr>
        </p:nvSpPr>
        <p:spPr>
          <a:xfrm>
            <a:off x="22248" y="692696"/>
            <a:ext cx="9518304" cy="1944216"/>
          </a:xfrm>
        </p:spPr>
        <p:txBody>
          <a:bodyPr>
            <a:noAutofit/>
          </a:bodyPr>
          <a:lstStyle/>
          <a:p>
            <a:pPr marL="324000" indent="-288000">
              <a:spcBef>
                <a:spcPts val="2400"/>
              </a:spcBef>
              <a:buFont typeface="Calibri" panose="020F0502020204030204" pitchFamily="34" charset="0"/>
              <a:buChar char="‒"/>
            </a:pPr>
            <a:r>
              <a:rPr lang="hr-HR" altLang="sr-Latn-RS" sz="2800" b="1" dirty="0" smtClean="0">
                <a:solidFill>
                  <a:srgbClr val="FF0000"/>
                </a:solidFill>
              </a:rPr>
              <a:t>županije</a:t>
            </a:r>
            <a:r>
              <a:rPr lang="hr-HR" altLang="sr-Latn-RS" sz="2800" dirty="0" smtClean="0"/>
              <a:t> </a:t>
            </a:r>
            <a:r>
              <a:rPr lang="hr-HR" altLang="sr-Latn-RS" sz="2400" dirty="0" smtClean="0"/>
              <a:t>– teritorijalne jedinice koje </a:t>
            </a:r>
            <a:r>
              <a:rPr lang="hr-HR" altLang="sr-Latn-RS" sz="2400" b="1" dirty="0" smtClean="0"/>
              <a:t>postojale još u srednjem vijeku</a:t>
            </a:r>
          </a:p>
          <a:p>
            <a:pPr marL="724050" lvl="1" indent="-288000">
              <a:spcBef>
                <a:spcPts val="600"/>
              </a:spcBef>
              <a:buFont typeface="Calibri" panose="020F0502020204030204" pitchFamily="34" charset="0"/>
              <a:buChar char="‒"/>
            </a:pPr>
            <a:r>
              <a:rPr lang="hr-HR" altLang="sr-Latn-RS" sz="2400" dirty="0" smtClean="0"/>
              <a:t>povezuju područja koja su slična po </a:t>
            </a:r>
            <a:r>
              <a:rPr lang="hr-HR" altLang="sr-Latn-RS" sz="2400" b="1" dirty="0" smtClean="0">
                <a:solidFill>
                  <a:srgbClr val="FF0000"/>
                </a:solidFill>
              </a:rPr>
              <a:t>prirodnim</a:t>
            </a:r>
            <a:r>
              <a:rPr lang="hr-HR" altLang="sr-Latn-RS" sz="2400" dirty="0" smtClean="0"/>
              <a:t>, </a:t>
            </a:r>
            <a:r>
              <a:rPr lang="hr-HR" altLang="sr-Latn-RS" sz="2400" b="1" dirty="0" smtClean="0">
                <a:solidFill>
                  <a:srgbClr val="FF0000"/>
                </a:solidFill>
              </a:rPr>
              <a:t>prometnim</a:t>
            </a:r>
            <a:r>
              <a:rPr lang="hr-HR" altLang="sr-Latn-RS" sz="2400" dirty="0" smtClean="0"/>
              <a:t>, </a:t>
            </a:r>
            <a:r>
              <a:rPr lang="hr-HR" altLang="sr-Latn-RS" sz="2400" b="1" dirty="0" smtClean="0">
                <a:solidFill>
                  <a:srgbClr val="FF0000"/>
                </a:solidFill>
              </a:rPr>
              <a:t>gospodarskim</a:t>
            </a:r>
            <a:r>
              <a:rPr lang="hr-HR" altLang="sr-Latn-RS" sz="2400" dirty="0" smtClean="0"/>
              <a:t>, </a:t>
            </a:r>
            <a:r>
              <a:rPr lang="hr-HR" altLang="sr-Latn-RS" sz="2400" b="1" dirty="0" smtClean="0">
                <a:solidFill>
                  <a:srgbClr val="FF0000"/>
                </a:solidFill>
              </a:rPr>
              <a:t>tradicijskim</a:t>
            </a:r>
            <a:r>
              <a:rPr lang="hr-HR" altLang="sr-Latn-RS" sz="2400" dirty="0" smtClean="0"/>
              <a:t>, </a:t>
            </a:r>
            <a:r>
              <a:rPr lang="hr-HR" altLang="sr-Latn-RS" sz="2400" b="1" dirty="0" smtClean="0">
                <a:solidFill>
                  <a:srgbClr val="FF0000"/>
                </a:solidFill>
              </a:rPr>
              <a:t>demografskim</a:t>
            </a:r>
            <a:r>
              <a:rPr lang="hr-HR" altLang="sr-Latn-RS" sz="2400" dirty="0" smtClean="0">
                <a:solidFill>
                  <a:srgbClr val="FF0000"/>
                </a:solidFill>
              </a:rPr>
              <a:t> </a:t>
            </a:r>
            <a:r>
              <a:rPr lang="hr-HR" altLang="sr-Latn-RS" sz="2400" dirty="0" smtClean="0"/>
              <a:t>i drugim obilježjima</a:t>
            </a:r>
          </a:p>
          <a:p>
            <a:pPr marL="724050" lvl="1" indent="-288000">
              <a:spcBef>
                <a:spcPts val="1200"/>
              </a:spcBef>
              <a:buFont typeface="Calibri" panose="020F0502020204030204" pitchFamily="34" charset="0"/>
              <a:buChar char="‒"/>
            </a:pPr>
            <a:r>
              <a:rPr lang="hr-HR" altLang="sr-Latn-RS" sz="2400" dirty="0" smtClean="0"/>
              <a:t>Zagreb ima poseban status kao glavni grad i županija</a:t>
            </a:r>
          </a:p>
        </p:txBody>
      </p:sp>
      <p:sp>
        <p:nvSpPr>
          <p:cNvPr id="8194" name="Naslov 1"/>
          <p:cNvSpPr>
            <a:spLocks noGrp="1"/>
          </p:cNvSpPr>
          <p:nvPr>
            <p:ph type="title"/>
          </p:nvPr>
        </p:nvSpPr>
        <p:spPr/>
        <p:txBody>
          <a:bodyPr/>
          <a:lstStyle/>
          <a:p>
            <a:r>
              <a:rPr lang="hr-HR" altLang="sr-Latn-RS" sz="3200" dirty="0" smtClean="0"/>
              <a:t>Teritorijalno – upravni ustroj</a:t>
            </a:r>
          </a:p>
        </p:txBody>
      </p:sp>
      <p:grpSp>
        <p:nvGrpSpPr>
          <p:cNvPr id="3" name="Group 2"/>
          <p:cNvGrpSpPr/>
          <p:nvPr/>
        </p:nvGrpSpPr>
        <p:grpSpPr>
          <a:xfrm>
            <a:off x="5724128" y="3861048"/>
            <a:ext cx="3329147" cy="2828057"/>
            <a:chOff x="5724128" y="3861048"/>
            <a:chExt cx="3329147" cy="2828057"/>
          </a:xfrm>
        </p:grpSpPr>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24128" y="3861048"/>
              <a:ext cx="3300444" cy="2818577"/>
            </a:xfrm>
            <a:prstGeom prst="rect">
              <a:avLst/>
            </a:prstGeom>
            <a:ln>
              <a:solidFill>
                <a:schemeClr val="bg1">
                  <a:lumMod val="75000"/>
                </a:schemeClr>
              </a:solidFill>
            </a:ln>
            <a:effectLst/>
          </p:spPr>
        </p:pic>
        <p:sp>
          <p:nvSpPr>
            <p:cNvPr id="9" name="TextBox 8"/>
            <p:cNvSpPr txBox="1"/>
            <p:nvPr/>
          </p:nvSpPr>
          <p:spPr>
            <a:xfrm>
              <a:off x="7668344" y="6381328"/>
              <a:ext cx="1384931" cy="307777"/>
            </a:xfrm>
            <a:prstGeom prst="rect">
              <a:avLst/>
            </a:prstGeom>
            <a:solidFill>
              <a:schemeClr val="bg1"/>
            </a:solidFill>
          </p:spPr>
          <p:txBody>
            <a:bodyPr wrap="none" rtlCol="0">
              <a:spAutoFit/>
            </a:bodyPr>
            <a:lstStyle/>
            <a:p>
              <a:pPr algn="r"/>
              <a:r>
                <a:rPr lang="hr-HR" sz="1400" dirty="0" smtClean="0"/>
                <a:t>Županije u 10. st</a:t>
              </a:r>
              <a:endParaRPr lang="hr-HR" sz="1400" dirty="0"/>
            </a:p>
          </p:txBody>
        </p:sp>
      </p:grpSp>
      <p:grpSp>
        <p:nvGrpSpPr>
          <p:cNvPr id="2" name="Group 1"/>
          <p:cNvGrpSpPr/>
          <p:nvPr/>
        </p:nvGrpSpPr>
        <p:grpSpPr>
          <a:xfrm>
            <a:off x="323528" y="3095681"/>
            <a:ext cx="5653352" cy="3069623"/>
            <a:chOff x="323528" y="3095681"/>
            <a:chExt cx="5653352" cy="3069623"/>
          </a:xfrm>
        </p:grpSpPr>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23528" y="3095681"/>
              <a:ext cx="5653352" cy="3069623"/>
            </a:xfrm>
            <a:prstGeom prst="rect">
              <a:avLst/>
            </a:prstGeom>
            <a:noFill/>
          </p:spPr>
        </p:pic>
        <p:sp>
          <p:nvSpPr>
            <p:cNvPr id="10" name="TextBox 9"/>
            <p:cNvSpPr txBox="1"/>
            <p:nvPr/>
          </p:nvSpPr>
          <p:spPr>
            <a:xfrm>
              <a:off x="1907704" y="5857527"/>
              <a:ext cx="2952328" cy="307777"/>
            </a:xfrm>
            <a:prstGeom prst="rect">
              <a:avLst/>
            </a:prstGeom>
            <a:noFill/>
          </p:spPr>
          <p:txBody>
            <a:bodyPr wrap="square" rtlCol="0">
              <a:spAutoFit/>
            </a:bodyPr>
            <a:lstStyle/>
            <a:p>
              <a:r>
                <a:rPr lang="hr-HR" sz="1400" dirty="0" smtClean="0"/>
                <a:t>Županije u </a:t>
              </a:r>
              <a:r>
                <a:rPr lang="hr-HR" sz="1400" dirty="0" err="1" smtClean="0"/>
                <a:t>Austro</a:t>
              </a:r>
              <a:r>
                <a:rPr lang="hr-HR" sz="1400" dirty="0" smtClean="0"/>
                <a:t>-Ugarskoj monarhiji</a:t>
              </a:r>
              <a:endParaRPr lang="hr-HR" sz="1400" dirty="0"/>
            </a:p>
          </p:txBody>
        </p:sp>
      </p:grpSp>
    </p:spTree>
    <p:extLst>
      <p:ext uri="{BB962C8B-B14F-4D97-AF65-F5344CB8AC3E}">
        <p14:creationId xmlns:p14="http://schemas.microsoft.com/office/powerpoint/2010/main" val="32786107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fade">
                                      <p:cBhvr>
                                        <p:cTn id="7" dur="250"/>
                                        <p:tgtEl>
                                          <p:spTgt spid="8195">
                                            <p:txEl>
                                              <p:pRg st="0" end="0"/>
                                            </p:txEl>
                                          </p:spTgt>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8195">
                                            <p:txEl>
                                              <p:pRg st="1" end="1"/>
                                            </p:txEl>
                                          </p:spTgt>
                                        </p:tgtEl>
                                        <p:attrNameLst>
                                          <p:attrName>style.visibility</p:attrName>
                                        </p:attrNameLst>
                                      </p:cBhvr>
                                      <p:to>
                                        <p:strVal val="visible"/>
                                      </p:to>
                                    </p:set>
                                    <p:animEffect transition="in" filter="fade">
                                      <p:cBhvr>
                                        <p:cTn id="11" dur="250"/>
                                        <p:tgtEl>
                                          <p:spTgt spid="8195">
                                            <p:txEl>
                                              <p:pRg st="1" end="1"/>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8195">
                                            <p:txEl>
                                              <p:pRg st="2" end="2"/>
                                            </p:txEl>
                                          </p:spTgt>
                                        </p:tgtEl>
                                        <p:attrNameLst>
                                          <p:attrName>style.visibility</p:attrName>
                                        </p:attrNameLst>
                                      </p:cBhvr>
                                      <p:to>
                                        <p:strVal val="visible"/>
                                      </p:to>
                                    </p:set>
                                    <p:animEffect transition="in" filter="fade">
                                      <p:cBhvr>
                                        <p:cTn id="15" dur="250"/>
                                        <p:tgtEl>
                                          <p:spTgt spid="8195">
                                            <p:txEl>
                                              <p:pRg st="2" end="2"/>
                                            </p:txEl>
                                          </p:spTgt>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250"/>
                                        <p:tgtEl>
                                          <p:spTgt spid="3"/>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074414" y="206078"/>
            <a:ext cx="6633507" cy="6685015"/>
            <a:chOff x="1074414" y="206078"/>
            <a:chExt cx="6633507" cy="6685015"/>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089212" y="206078"/>
              <a:ext cx="6618709" cy="6685015"/>
            </a:xfrm>
            <a:prstGeom prst="rect">
              <a:avLst/>
            </a:prstGeom>
          </p:spPr>
        </p:pic>
        <p:sp>
          <p:nvSpPr>
            <p:cNvPr id="2" name="TextBox 1"/>
            <p:cNvSpPr txBox="1"/>
            <p:nvPr/>
          </p:nvSpPr>
          <p:spPr>
            <a:xfrm>
              <a:off x="1074414" y="6502605"/>
              <a:ext cx="1841402" cy="369332"/>
            </a:xfrm>
            <a:prstGeom prst="rect">
              <a:avLst/>
            </a:prstGeom>
            <a:solidFill>
              <a:schemeClr val="bg1"/>
            </a:solidFill>
          </p:spPr>
          <p:txBody>
            <a:bodyPr wrap="none" rtlCol="0">
              <a:spAutoFit/>
            </a:bodyPr>
            <a:lstStyle/>
            <a:p>
              <a:r>
                <a:rPr lang="hr-HR" dirty="0" smtClean="0"/>
                <a:t>Hrvatske županije</a:t>
              </a:r>
              <a:endParaRPr lang="hr-HR" dirty="0"/>
            </a:p>
          </p:txBody>
        </p:sp>
      </p:grpSp>
      <p:grpSp>
        <p:nvGrpSpPr>
          <p:cNvPr id="3" name="Group 2"/>
          <p:cNvGrpSpPr/>
          <p:nvPr/>
        </p:nvGrpSpPr>
        <p:grpSpPr>
          <a:xfrm>
            <a:off x="982246" y="206899"/>
            <a:ext cx="6875677" cy="6678485"/>
            <a:chOff x="982246" y="206899"/>
            <a:chExt cx="6875677" cy="6678485"/>
          </a:xfrm>
        </p:grpSpPr>
        <p:pic>
          <p:nvPicPr>
            <p:cNvPr id="7" name="Picture 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82246" y="206899"/>
              <a:ext cx="6875677" cy="6651101"/>
            </a:xfrm>
            <a:prstGeom prst="rect">
              <a:avLst/>
            </a:prstGeom>
            <a:noFill/>
          </p:spPr>
        </p:pic>
        <p:sp>
          <p:nvSpPr>
            <p:cNvPr id="8" name="TextBox 7"/>
            <p:cNvSpPr txBox="1"/>
            <p:nvPr/>
          </p:nvSpPr>
          <p:spPr>
            <a:xfrm>
              <a:off x="1226814" y="6516052"/>
              <a:ext cx="1683859" cy="369332"/>
            </a:xfrm>
            <a:prstGeom prst="rect">
              <a:avLst/>
            </a:prstGeom>
            <a:solidFill>
              <a:schemeClr val="bg1"/>
            </a:solidFill>
          </p:spPr>
          <p:txBody>
            <a:bodyPr wrap="none" rtlCol="0">
              <a:spAutoFit/>
            </a:bodyPr>
            <a:lstStyle/>
            <a:p>
              <a:r>
                <a:rPr lang="hr-HR" dirty="0" smtClean="0"/>
                <a:t>Hrvatske općine</a:t>
              </a:r>
              <a:endParaRPr lang="hr-HR" dirty="0"/>
            </a:p>
          </p:txBody>
        </p:sp>
      </p:grpSp>
      <p:pic>
        <p:nvPicPr>
          <p:cNvPr id="10" name="Picture 9"/>
          <p:cNvPicPr>
            <a:picLocks noChangeAspect="1"/>
          </p:cNvPicPr>
          <p:nvPr/>
        </p:nvPicPr>
        <p:blipFill rotWithShape="1">
          <a:blip r:embed="rId4" cstate="email">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a:ext>
            </a:extLst>
          </a:blip>
          <a:srcRect/>
          <a:stretch/>
        </p:blipFill>
        <p:spPr>
          <a:xfrm>
            <a:off x="6156176" y="2852936"/>
            <a:ext cx="2736304" cy="2695461"/>
          </a:xfrm>
          <a:prstGeom prst="rect">
            <a:avLst/>
          </a:prstGeom>
          <a:noFill/>
          <a:ln>
            <a:solidFill>
              <a:schemeClr val="bg1">
                <a:lumMod val="75000"/>
              </a:schemeClr>
            </a:solidFill>
          </a:ln>
          <a:effectLst>
            <a:outerShdw blurRad="50800" dist="38100" dir="2700000" algn="tl" rotWithShape="0">
              <a:prstClr val="black">
                <a:alpha val="40000"/>
              </a:prstClr>
            </a:outerShdw>
          </a:effectLst>
        </p:spPr>
      </p:pic>
      <p:sp>
        <p:nvSpPr>
          <p:cNvPr id="11" name="Rectangle 10"/>
          <p:cNvSpPr/>
          <p:nvPr/>
        </p:nvSpPr>
        <p:spPr>
          <a:xfrm>
            <a:off x="2627784" y="2924944"/>
            <a:ext cx="792088" cy="79208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2" name="TextBox 11"/>
          <p:cNvSpPr txBox="1"/>
          <p:nvPr/>
        </p:nvSpPr>
        <p:spPr>
          <a:xfrm>
            <a:off x="6623849" y="5544323"/>
            <a:ext cx="2373855" cy="369332"/>
          </a:xfrm>
          <a:prstGeom prst="rect">
            <a:avLst/>
          </a:prstGeom>
          <a:noFill/>
        </p:spPr>
        <p:txBody>
          <a:bodyPr wrap="none" rtlCol="0">
            <a:spAutoFit/>
          </a:bodyPr>
          <a:lstStyle/>
          <a:p>
            <a:r>
              <a:rPr lang="hr-HR" dirty="0" smtClean="0"/>
              <a:t>4 općine na otoku Pagu</a:t>
            </a:r>
            <a:endParaRPr lang="hr-HR" dirty="0"/>
          </a:p>
        </p:txBody>
      </p:sp>
    </p:spTree>
    <p:extLst>
      <p:ext uri="{BB962C8B-B14F-4D97-AF65-F5344CB8AC3E}">
        <p14:creationId xmlns:p14="http://schemas.microsoft.com/office/powerpoint/2010/main" val="35763979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zervirano mjesto teksta 3"/>
          <p:cNvSpPr>
            <a:spLocks noGrp="1"/>
          </p:cNvSpPr>
          <p:nvPr>
            <p:ph idx="1"/>
          </p:nvPr>
        </p:nvSpPr>
        <p:spPr>
          <a:xfrm>
            <a:off x="58760" y="692696"/>
            <a:ext cx="9085240" cy="6048672"/>
          </a:xfrm>
        </p:spPr>
        <p:txBody>
          <a:bodyPr>
            <a:noAutofit/>
          </a:bodyPr>
          <a:lstStyle/>
          <a:p>
            <a:pPr marL="324000" indent="-288000">
              <a:spcBef>
                <a:spcPts val="1200"/>
              </a:spcBef>
              <a:buFont typeface="Calibri" panose="020F0502020204030204" pitchFamily="34" charset="0"/>
              <a:buChar char="‒"/>
            </a:pPr>
            <a:r>
              <a:rPr lang="hr-HR" altLang="sr-Latn-RS" sz="2400" b="1" dirty="0" smtClean="0">
                <a:solidFill>
                  <a:srgbClr val="FF0000"/>
                </a:solidFill>
              </a:rPr>
              <a:t>selo</a:t>
            </a:r>
            <a:r>
              <a:rPr lang="hr-HR" altLang="sr-Latn-RS" sz="2400" dirty="0" smtClean="0"/>
              <a:t> je naselje s </a:t>
            </a:r>
            <a:r>
              <a:rPr lang="hr-HR" altLang="sr-Latn-RS" sz="2400" u="sng" dirty="0" smtClean="0"/>
              <a:t>manjim brojem stanovnika</a:t>
            </a:r>
            <a:r>
              <a:rPr lang="hr-HR" altLang="sr-Latn-RS" sz="2400" dirty="0" smtClean="0"/>
              <a:t> koje se bavi uglavnom </a:t>
            </a:r>
            <a:r>
              <a:rPr lang="hr-HR" altLang="sr-Latn-RS" sz="2400" b="1" dirty="0" smtClean="0">
                <a:solidFill>
                  <a:srgbClr val="FF0000"/>
                </a:solidFill>
              </a:rPr>
              <a:t>primarnim djelatnostima </a:t>
            </a:r>
            <a:r>
              <a:rPr lang="hr-HR" altLang="sr-Latn-RS" sz="2200" i="1" dirty="0" smtClean="0"/>
              <a:t>(poljoprivreda, stočarstvo, ribarstvo)</a:t>
            </a:r>
          </a:p>
          <a:p>
            <a:pPr marL="724050" lvl="1" indent="-288000">
              <a:spcBef>
                <a:spcPts val="1200"/>
              </a:spcBef>
              <a:buFont typeface="Calibri" panose="020F0502020204030204" pitchFamily="34" charset="0"/>
              <a:buChar char="‒"/>
            </a:pPr>
            <a:r>
              <a:rPr lang="hr-HR" altLang="sr-Latn-RS" sz="2000" b="1" dirty="0" smtClean="0"/>
              <a:t>45% stanovništva</a:t>
            </a:r>
            <a:r>
              <a:rPr lang="hr-HR" altLang="sr-Latn-RS" sz="2000" dirty="0" smtClean="0"/>
              <a:t> Hrvatske živi na selu</a:t>
            </a:r>
          </a:p>
          <a:p>
            <a:pPr marL="324000" indent="-288000">
              <a:spcBef>
                <a:spcPts val="1800"/>
              </a:spcBef>
              <a:buFont typeface="Calibri" panose="020F0502020204030204" pitchFamily="34" charset="0"/>
              <a:buChar char="‒"/>
            </a:pPr>
            <a:r>
              <a:rPr lang="hr-HR" altLang="sr-Latn-RS" sz="2400" dirty="0" smtClean="0"/>
              <a:t>u Hrvatskoj je </a:t>
            </a:r>
            <a:r>
              <a:rPr lang="hr-HR" altLang="sr-Latn-RS" sz="2400" b="1" dirty="0" smtClean="0"/>
              <a:t>6 617 </a:t>
            </a:r>
            <a:r>
              <a:rPr lang="hr-HR" altLang="sr-Latn-RS" sz="2400" dirty="0" smtClean="0"/>
              <a:t>seoskih naselja u prosjeku sa </a:t>
            </a:r>
            <a:r>
              <a:rPr lang="hr-HR" altLang="sr-Latn-RS" sz="2400" b="1" dirty="0" smtClean="0"/>
              <a:t>360 stanovnika</a:t>
            </a:r>
          </a:p>
          <a:p>
            <a:pPr marL="724050" lvl="1" indent="-288000">
              <a:spcBef>
                <a:spcPts val="0"/>
              </a:spcBef>
              <a:buFont typeface="Calibri" panose="020F0502020204030204" pitchFamily="34" charset="0"/>
              <a:buChar char="‒"/>
            </a:pPr>
            <a:r>
              <a:rPr lang="hr-HR" altLang="sr-Latn-RS" b="1" dirty="0" smtClean="0">
                <a:solidFill>
                  <a:srgbClr val="FF0000"/>
                </a:solidFill>
              </a:rPr>
              <a:t>80%</a:t>
            </a:r>
            <a:r>
              <a:rPr lang="hr-HR" altLang="sr-Latn-RS" sz="2400" dirty="0" smtClean="0"/>
              <a:t> </a:t>
            </a:r>
            <a:r>
              <a:rPr lang="hr-HR" altLang="sr-Latn-RS" sz="2200" dirty="0" smtClean="0"/>
              <a:t>sela ima manje od 500 st, a </a:t>
            </a:r>
            <a:r>
              <a:rPr lang="hr-HR" altLang="sr-Latn-RS" b="1" dirty="0" smtClean="0">
                <a:solidFill>
                  <a:srgbClr val="FF0000"/>
                </a:solidFill>
              </a:rPr>
              <a:t>40%</a:t>
            </a:r>
            <a:r>
              <a:rPr lang="hr-HR" altLang="sr-Latn-RS" sz="2200" b="1" dirty="0" smtClean="0"/>
              <a:t> </a:t>
            </a:r>
            <a:r>
              <a:rPr lang="hr-HR" altLang="sr-Latn-RS" sz="2200" dirty="0" smtClean="0"/>
              <a:t>manje od 100 stanovnika</a:t>
            </a:r>
          </a:p>
          <a:p>
            <a:pPr marL="324000" indent="-288000">
              <a:spcBef>
                <a:spcPts val="1800"/>
              </a:spcBef>
              <a:buFont typeface="Calibri" panose="020F0502020204030204" pitchFamily="34" charset="0"/>
              <a:buChar char="‒"/>
            </a:pPr>
            <a:r>
              <a:rPr lang="hr-HR" altLang="sr-Latn-RS" sz="2400" b="1" dirty="0" smtClean="0">
                <a:solidFill>
                  <a:srgbClr val="FF0000"/>
                </a:solidFill>
              </a:rPr>
              <a:t>najmanja sela </a:t>
            </a:r>
            <a:r>
              <a:rPr lang="hr-HR" altLang="sr-Latn-RS" sz="2400" dirty="0" smtClean="0"/>
              <a:t>su u Gorsko-</a:t>
            </a:r>
            <a:r>
              <a:rPr lang="hr-HR" altLang="sr-Latn-RS" sz="2400" dirty="0" err="1" smtClean="0"/>
              <a:t>kotlinskoj</a:t>
            </a:r>
            <a:r>
              <a:rPr lang="hr-HR" altLang="sr-Latn-RS" sz="2400" dirty="0" smtClean="0"/>
              <a:t> Hrvatskoj, na otocima, u Istri i Dalmatinskoj zagori</a:t>
            </a:r>
          </a:p>
          <a:p>
            <a:pPr marL="324000" indent="-288000">
              <a:spcBef>
                <a:spcPts val="1200"/>
              </a:spcBef>
              <a:buFont typeface="Calibri" panose="020F0502020204030204" pitchFamily="34" charset="0"/>
              <a:buChar char="‒"/>
            </a:pPr>
            <a:r>
              <a:rPr lang="hr-HR" altLang="sr-Latn-RS" sz="2400" b="1" dirty="0" smtClean="0">
                <a:solidFill>
                  <a:srgbClr val="FF0000"/>
                </a:solidFill>
              </a:rPr>
              <a:t>najveća sela</a:t>
            </a:r>
            <a:r>
              <a:rPr lang="hr-HR" altLang="sr-Latn-RS" sz="2400" dirty="0" smtClean="0"/>
              <a:t> su u Istočnoj Hrvatskoj:</a:t>
            </a:r>
          </a:p>
          <a:p>
            <a:pPr marL="724050" lvl="1" indent="-288000">
              <a:spcBef>
                <a:spcPts val="600"/>
              </a:spcBef>
              <a:buFont typeface="Calibri" panose="020F0502020204030204" pitchFamily="34" charset="0"/>
              <a:buChar char="‒"/>
            </a:pPr>
            <a:r>
              <a:rPr lang="hr-HR" altLang="sr-Latn-RS" sz="2000" b="1" dirty="0" smtClean="0"/>
              <a:t>Čepin</a:t>
            </a:r>
            <a:r>
              <a:rPr lang="hr-HR" altLang="sr-Latn-RS" sz="2000" dirty="0" smtClean="0"/>
              <a:t> (11 600 st) i </a:t>
            </a:r>
            <a:r>
              <a:rPr lang="hr-HR" altLang="sr-Latn-RS" sz="2000" b="1" dirty="0" smtClean="0"/>
              <a:t>Višnjevac</a:t>
            </a:r>
            <a:r>
              <a:rPr lang="hr-HR" altLang="sr-Latn-RS" sz="2000" dirty="0" smtClean="0"/>
              <a:t> (7 200 st) kod Osijeka</a:t>
            </a:r>
          </a:p>
          <a:p>
            <a:pPr marL="724050" lvl="1" indent="-288000">
              <a:spcBef>
                <a:spcPts val="600"/>
              </a:spcBef>
              <a:buFont typeface="Calibri" panose="020F0502020204030204" pitchFamily="34" charset="0"/>
              <a:buChar char="‒"/>
            </a:pPr>
            <a:r>
              <a:rPr lang="hr-HR" altLang="sr-Latn-RS" sz="2000" b="1" dirty="0" smtClean="0"/>
              <a:t>Pitomača</a:t>
            </a:r>
            <a:r>
              <a:rPr lang="hr-HR" altLang="sr-Latn-RS" sz="2000" dirty="0" smtClean="0"/>
              <a:t> (10 060 st) kod Virovitice</a:t>
            </a:r>
          </a:p>
          <a:p>
            <a:pPr marL="724050" lvl="1" indent="-288000">
              <a:spcBef>
                <a:spcPts val="600"/>
              </a:spcBef>
              <a:buFont typeface="Calibri" panose="020F0502020204030204" pitchFamily="34" charset="0"/>
              <a:buChar char="‒"/>
            </a:pPr>
            <a:r>
              <a:rPr lang="hr-HR" altLang="sr-Latn-RS" sz="2000" b="1" dirty="0" smtClean="0"/>
              <a:t>Gunja</a:t>
            </a:r>
            <a:r>
              <a:rPr lang="hr-HR" altLang="sr-Latn-RS" sz="2000" dirty="0" smtClean="0"/>
              <a:t> (3 732 st) kod Županje</a:t>
            </a:r>
          </a:p>
          <a:p>
            <a:pPr marL="724050" lvl="1" indent="-288000">
              <a:spcBef>
                <a:spcPts val="600"/>
              </a:spcBef>
              <a:buFont typeface="Calibri" panose="020F0502020204030204" pitchFamily="34" charset="0"/>
              <a:buChar char="‒"/>
            </a:pPr>
            <a:r>
              <a:rPr lang="hr-HR" altLang="sr-Latn-RS" sz="2000" b="1" dirty="0" err="1" smtClean="0"/>
              <a:t>Ivankovo</a:t>
            </a:r>
            <a:r>
              <a:rPr lang="hr-HR" altLang="sr-Latn-RS" sz="2000" dirty="0" smtClean="0"/>
              <a:t> (8 000 st) kod Vinkovaca</a:t>
            </a:r>
          </a:p>
        </p:txBody>
      </p:sp>
      <p:sp>
        <p:nvSpPr>
          <p:cNvPr id="8194" name="Naslov 1"/>
          <p:cNvSpPr>
            <a:spLocks noGrp="1"/>
          </p:cNvSpPr>
          <p:nvPr>
            <p:ph type="title"/>
          </p:nvPr>
        </p:nvSpPr>
        <p:spPr/>
        <p:txBody>
          <a:bodyPr/>
          <a:lstStyle/>
          <a:p>
            <a:r>
              <a:rPr lang="hr-HR" altLang="sr-Latn-RS" sz="3200" dirty="0" smtClean="0"/>
              <a:t>Seoska naselja (ruralna naselja)</a:t>
            </a:r>
          </a:p>
        </p:txBody>
      </p:sp>
    </p:spTree>
    <p:extLst>
      <p:ext uri="{BB962C8B-B14F-4D97-AF65-F5344CB8AC3E}">
        <p14:creationId xmlns:p14="http://schemas.microsoft.com/office/powerpoint/2010/main" val="1118316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fade">
                                      <p:cBhvr>
                                        <p:cTn id="7" dur="250"/>
                                        <p:tgtEl>
                                          <p:spTgt spid="819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195">
                                            <p:txEl>
                                              <p:pRg st="1" end="1"/>
                                            </p:txEl>
                                          </p:spTgt>
                                        </p:tgtEl>
                                        <p:attrNameLst>
                                          <p:attrName>style.visibility</p:attrName>
                                        </p:attrNameLst>
                                      </p:cBhvr>
                                      <p:to>
                                        <p:strVal val="visible"/>
                                      </p:to>
                                    </p:set>
                                    <p:animEffect transition="in" filter="fade">
                                      <p:cBhvr>
                                        <p:cTn id="10" dur="250"/>
                                        <p:tgtEl>
                                          <p:spTgt spid="819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195">
                                            <p:txEl>
                                              <p:pRg st="2" end="2"/>
                                            </p:txEl>
                                          </p:spTgt>
                                        </p:tgtEl>
                                        <p:attrNameLst>
                                          <p:attrName>style.visibility</p:attrName>
                                        </p:attrNameLst>
                                      </p:cBhvr>
                                      <p:to>
                                        <p:strVal val="visible"/>
                                      </p:to>
                                    </p:set>
                                    <p:animEffect transition="in" filter="fade">
                                      <p:cBhvr>
                                        <p:cTn id="15" dur="250"/>
                                        <p:tgtEl>
                                          <p:spTgt spid="8195">
                                            <p:txEl>
                                              <p:pRg st="2" end="2"/>
                                            </p:txEl>
                                          </p:spTgt>
                                        </p:tgtEl>
                                      </p:cBhvr>
                                    </p:animEffect>
                                  </p:childTnLst>
                                </p:cTn>
                              </p:par>
                            </p:childTnLst>
                          </p:cTn>
                        </p:par>
                        <p:par>
                          <p:cTn id="16" fill="hold">
                            <p:stCondLst>
                              <p:cond delay="250"/>
                            </p:stCondLst>
                            <p:childTnLst>
                              <p:par>
                                <p:cTn id="17" presetID="10" presetClass="entr" presetSubtype="0" fill="hold" grpId="0" nodeType="afterEffect">
                                  <p:stCondLst>
                                    <p:cond delay="0"/>
                                  </p:stCondLst>
                                  <p:childTnLst>
                                    <p:set>
                                      <p:cBhvr>
                                        <p:cTn id="18" dur="1" fill="hold">
                                          <p:stCondLst>
                                            <p:cond delay="0"/>
                                          </p:stCondLst>
                                        </p:cTn>
                                        <p:tgtEl>
                                          <p:spTgt spid="8195">
                                            <p:txEl>
                                              <p:pRg st="3" end="3"/>
                                            </p:txEl>
                                          </p:spTgt>
                                        </p:tgtEl>
                                        <p:attrNameLst>
                                          <p:attrName>style.visibility</p:attrName>
                                        </p:attrNameLst>
                                      </p:cBhvr>
                                      <p:to>
                                        <p:strVal val="visible"/>
                                      </p:to>
                                    </p:set>
                                    <p:animEffect transition="in" filter="fade">
                                      <p:cBhvr>
                                        <p:cTn id="19" dur="250"/>
                                        <p:tgtEl>
                                          <p:spTgt spid="8195">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195">
                                            <p:txEl>
                                              <p:pRg st="4" end="4"/>
                                            </p:txEl>
                                          </p:spTgt>
                                        </p:tgtEl>
                                        <p:attrNameLst>
                                          <p:attrName>style.visibility</p:attrName>
                                        </p:attrNameLst>
                                      </p:cBhvr>
                                      <p:to>
                                        <p:strVal val="visible"/>
                                      </p:to>
                                    </p:set>
                                    <p:animEffect transition="in" filter="fade">
                                      <p:cBhvr>
                                        <p:cTn id="24" dur="250"/>
                                        <p:tgtEl>
                                          <p:spTgt spid="8195">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195">
                                            <p:txEl>
                                              <p:pRg st="5" end="5"/>
                                            </p:txEl>
                                          </p:spTgt>
                                        </p:tgtEl>
                                        <p:attrNameLst>
                                          <p:attrName>style.visibility</p:attrName>
                                        </p:attrNameLst>
                                      </p:cBhvr>
                                      <p:to>
                                        <p:strVal val="visible"/>
                                      </p:to>
                                    </p:set>
                                    <p:animEffect transition="in" filter="fade">
                                      <p:cBhvr>
                                        <p:cTn id="29" dur="250"/>
                                        <p:tgtEl>
                                          <p:spTgt spid="8195">
                                            <p:txEl>
                                              <p:pRg st="5" end="5"/>
                                            </p:txEl>
                                          </p:spTgt>
                                        </p:tgtEl>
                                      </p:cBhvr>
                                    </p:animEffect>
                                  </p:childTnLst>
                                </p:cTn>
                              </p:par>
                            </p:childTnLst>
                          </p:cTn>
                        </p:par>
                        <p:par>
                          <p:cTn id="30" fill="hold">
                            <p:stCondLst>
                              <p:cond delay="250"/>
                            </p:stCondLst>
                            <p:childTnLst>
                              <p:par>
                                <p:cTn id="31" presetID="10" presetClass="entr" presetSubtype="0" fill="hold" grpId="0" nodeType="afterEffect">
                                  <p:stCondLst>
                                    <p:cond delay="0"/>
                                  </p:stCondLst>
                                  <p:childTnLst>
                                    <p:set>
                                      <p:cBhvr>
                                        <p:cTn id="32" dur="1" fill="hold">
                                          <p:stCondLst>
                                            <p:cond delay="0"/>
                                          </p:stCondLst>
                                        </p:cTn>
                                        <p:tgtEl>
                                          <p:spTgt spid="8195">
                                            <p:txEl>
                                              <p:pRg st="6" end="6"/>
                                            </p:txEl>
                                          </p:spTgt>
                                        </p:tgtEl>
                                        <p:attrNameLst>
                                          <p:attrName>style.visibility</p:attrName>
                                        </p:attrNameLst>
                                      </p:cBhvr>
                                      <p:to>
                                        <p:strVal val="visible"/>
                                      </p:to>
                                    </p:set>
                                    <p:animEffect transition="in" filter="fade">
                                      <p:cBhvr>
                                        <p:cTn id="33" dur="250"/>
                                        <p:tgtEl>
                                          <p:spTgt spid="8195">
                                            <p:txEl>
                                              <p:pRg st="6" end="6"/>
                                            </p:txEl>
                                          </p:spTgt>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8195">
                                            <p:txEl>
                                              <p:pRg st="7" end="7"/>
                                            </p:txEl>
                                          </p:spTgt>
                                        </p:tgtEl>
                                        <p:attrNameLst>
                                          <p:attrName>style.visibility</p:attrName>
                                        </p:attrNameLst>
                                      </p:cBhvr>
                                      <p:to>
                                        <p:strVal val="visible"/>
                                      </p:to>
                                    </p:set>
                                    <p:animEffect transition="in" filter="fade">
                                      <p:cBhvr>
                                        <p:cTn id="37" dur="250"/>
                                        <p:tgtEl>
                                          <p:spTgt spid="8195">
                                            <p:txEl>
                                              <p:pRg st="7" end="7"/>
                                            </p:txEl>
                                          </p:spTgt>
                                        </p:tgtEl>
                                      </p:cBhvr>
                                    </p:animEffect>
                                  </p:childTnLst>
                                </p:cTn>
                              </p:par>
                            </p:childTnLst>
                          </p:cTn>
                        </p:par>
                        <p:par>
                          <p:cTn id="38" fill="hold">
                            <p:stCondLst>
                              <p:cond delay="750"/>
                            </p:stCondLst>
                            <p:childTnLst>
                              <p:par>
                                <p:cTn id="39" presetID="10" presetClass="entr" presetSubtype="0" fill="hold" grpId="0" nodeType="afterEffect">
                                  <p:stCondLst>
                                    <p:cond delay="0"/>
                                  </p:stCondLst>
                                  <p:childTnLst>
                                    <p:set>
                                      <p:cBhvr>
                                        <p:cTn id="40" dur="1" fill="hold">
                                          <p:stCondLst>
                                            <p:cond delay="0"/>
                                          </p:stCondLst>
                                        </p:cTn>
                                        <p:tgtEl>
                                          <p:spTgt spid="8195">
                                            <p:txEl>
                                              <p:pRg st="8" end="8"/>
                                            </p:txEl>
                                          </p:spTgt>
                                        </p:tgtEl>
                                        <p:attrNameLst>
                                          <p:attrName>style.visibility</p:attrName>
                                        </p:attrNameLst>
                                      </p:cBhvr>
                                      <p:to>
                                        <p:strVal val="visible"/>
                                      </p:to>
                                    </p:set>
                                    <p:animEffect transition="in" filter="fade">
                                      <p:cBhvr>
                                        <p:cTn id="41" dur="250"/>
                                        <p:tgtEl>
                                          <p:spTgt spid="8195">
                                            <p:txEl>
                                              <p:pRg st="8" end="8"/>
                                            </p:txEl>
                                          </p:spTgt>
                                        </p:tgtEl>
                                      </p:cBhvr>
                                    </p:animEffect>
                                  </p:childTnLst>
                                </p:cTn>
                              </p:par>
                            </p:childTnLst>
                          </p:cTn>
                        </p:par>
                        <p:par>
                          <p:cTn id="42" fill="hold">
                            <p:stCondLst>
                              <p:cond delay="1000"/>
                            </p:stCondLst>
                            <p:childTnLst>
                              <p:par>
                                <p:cTn id="43" presetID="10" presetClass="entr" presetSubtype="0" fill="hold" grpId="0" nodeType="afterEffect">
                                  <p:stCondLst>
                                    <p:cond delay="0"/>
                                  </p:stCondLst>
                                  <p:childTnLst>
                                    <p:set>
                                      <p:cBhvr>
                                        <p:cTn id="44" dur="1" fill="hold">
                                          <p:stCondLst>
                                            <p:cond delay="0"/>
                                          </p:stCondLst>
                                        </p:cTn>
                                        <p:tgtEl>
                                          <p:spTgt spid="8195">
                                            <p:txEl>
                                              <p:pRg st="9" end="9"/>
                                            </p:txEl>
                                          </p:spTgt>
                                        </p:tgtEl>
                                        <p:attrNameLst>
                                          <p:attrName>style.visibility</p:attrName>
                                        </p:attrNameLst>
                                      </p:cBhvr>
                                      <p:to>
                                        <p:strVal val="visible"/>
                                      </p:to>
                                    </p:set>
                                    <p:animEffect transition="in" filter="fade">
                                      <p:cBhvr>
                                        <p:cTn id="45" dur="250"/>
                                        <p:tgtEl>
                                          <p:spTgt spid="819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zervirano mjesto teksta 3"/>
          <p:cNvSpPr>
            <a:spLocks noGrp="1"/>
          </p:cNvSpPr>
          <p:nvPr>
            <p:ph idx="1"/>
          </p:nvPr>
        </p:nvSpPr>
        <p:spPr>
          <a:xfrm>
            <a:off x="-19316" y="570335"/>
            <a:ext cx="9086256" cy="6149522"/>
          </a:xfrm>
        </p:spPr>
        <p:txBody>
          <a:bodyPr>
            <a:noAutofit/>
          </a:bodyPr>
          <a:lstStyle/>
          <a:p>
            <a:pPr marL="324000" indent="-288000">
              <a:spcBef>
                <a:spcPts val="1200"/>
              </a:spcBef>
              <a:buFont typeface="Calibri" panose="020F0502020204030204" pitchFamily="34" charset="0"/>
              <a:buChar char="‒"/>
            </a:pPr>
            <a:r>
              <a:rPr lang="hr-HR" altLang="sr-Latn-RS" sz="2200" dirty="0" smtClean="0"/>
              <a:t>tri osnovna tipa seoskih naselja:</a:t>
            </a:r>
          </a:p>
          <a:p>
            <a:pPr marL="724050" lvl="1" indent="-288000">
              <a:spcBef>
                <a:spcPts val="600"/>
              </a:spcBef>
              <a:buFont typeface="Calibri" panose="020F0502020204030204" pitchFamily="34" charset="0"/>
              <a:buChar char="‒"/>
            </a:pPr>
            <a:r>
              <a:rPr lang="hr-HR" altLang="sr-Latn-RS" sz="2400" b="1" dirty="0" smtClean="0">
                <a:solidFill>
                  <a:srgbClr val="FF0000"/>
                </a:solidFill>
              </a:rPr>
              <a:t>raštrkana</a:t>
            </a:r>
            <a:r>
              <a:rPr lang="hr-HR" altLang="sr-Latn-RS" sz="2400" dirty="0" smtClean="0"/>
              <a:t> </a:t>
            </a:r>
            <a:r>
              <a:rPr lang="hr-HR" altLang="sr-Latn-RS" sz="2200" dirty="0" smtClean="0"/>
              <a:t>– </a:t>
            </a:r>
            <a:r>
              <a:rPr lang="hr-HR" altLang="sr-Latn-RS" sz="2000" dirty="0" smtClean="0"/>
              <a:t>gorski i brežuljkasti dijelovi (najviše sela je ovog tipa)</a:t>
            </a:r>
          </a:p>
          <a:p>
            <a:pPr marL="1124100" lvl="2" indent="-288000">
              <a:spcBef>
                <a:spcPts val="0"/>
              </a:spcBef>
              <a:buFont typeface="Calibri" panose="020F0502020204030204" pitchFamily="34" charset="0"/>
              <a:buChar char="‒"/>
            </a:pPr>
            <a:r>
              <a:rPr lang="hr-HR" altLang="sr-Latn-RS" sz="2000" dirty="0" smtClean="0"/>
              <a:t>imaju niz </a:t>
            </a:r>
            <a:r>
              <a:rPr lang="hr-HR" altLang="sr-Latn-RS" sz="2000" b="1" dirty="0" smtClean="0"/>
              <a:t>zaselaka</a:t>
            </a:r>
          </a:p>
          <a:p>
            <a:pPr marL="724050" lvl="1" indent="-288000">
              <a:spcBef>
                <a:spcPts val="600"/>
              </a:spcBef>
              <a:buFont typeface="Calibri" panose="020F0502020204030204" pitchFamily="34" charset="0"/>
              <a:buChar char="‒"/>
            </a:pPr>
            <a:r>
              <a:rPr lang="hr-HR" altLang="sr-Latn-RS" sz="2400" b="1" dirty="0" smtClean="0">
                <a:solidFill>
                  <a:srgbClr val="FF0000"/>
                </a:solidFill>
              </a:rPr>
              <a:t>zbijena</a:t>
            </a:r>
            <a:r>
              <a:rPr lang="hr-HR" altLang="sr-Latn-RS" sz="2400" dirty="0" smtClean="0"/>
              <a:t> </a:t>
            </a:r>
            <a:r>
              <a:rPr lang="hr-HR" altLang="sr-Latn-RS" sz="2000" dirty="0" smtClean="0"/>
              <a:t>– uz prometnice, obalu ili na brežuljcima (akropole)</a:t>
            </a:r>
          </a:p>
          <a:p>
            <a:pPr marL="724050" lvl="1" indent="-288000">
              <a:spcBef>
                <a:spcPts val="600"/>
              </a:spcBef>
              <a:buFont typeface="Calibri" panose="020F0502020204030204" pitchFamily="34" charset="0"/>
              <a:buChar char="‒"/>
            </a:pPr>
            <a:r>
              <a:rPr lang="hr-HR" altLang="sr-Latn-RS" sz="2400" b="1" dirty="0" smtClean="0">
                <a:solidFill>
                  <a:srgbClr val="FF0000"/>
                </a:solidFill>
              </a:rPr>
              <a:t>osamljena</a:t>
            </a:r>
            <a:r>
              <a:rPr lang="hr-HR" altLang="sr-Latn-RS" sz="2400" dirty="0" smtClean="0"/>
              <a:t> </a:t>
            </a:r>
            <a:r>
              <a:rPr lang="hr-HR" altLang="sr-Latn-RS" sz="2200" dirty="0" smtClean="0"/>
              <a:t>– </a:t>
            </a:r>
            <a:r>
              <a:rPr lang="hr-HR" altLang="sr-Latn-RS" sz="2000" dirty="0" smtClean="0"/>
              <a:t>stočarski stanovi u Gorsko-</a:t>
            </a:r>
            <a:r>
              <a:rPr lang="hr-HR" altLang="sr-Latn-RS" sz="2000" dirty="0" err="1" smtClean="0"/>
              <a:t>kotlinskoj</a:t>
            </a:r>
            <a:r>
              <a:rPr lang="hr-HR" altLang="sr-Latn-RS" sz="2000" dirty="0" smtClean="0"/>
              <a:t> </a:t>
            </a:r>
            <a:br>
              <a:rPr lang="hr-HR" altLang="sr-Latn-RS" sz="2000" dirty="0" smtClean="0"/>
            </a:br>
            <a:r>
              <a:rPr lang="hr-HR" altLang="sr-Latn-RS" sz="2000" dirty="0" smtClean="0"/>
              <a:t>Hrvatskoj ili poljoprivredna gazdinstva u </a:t>
            </a:r>
            <a:br>
              <a:rPr lang="hr-HR" altLang="sr-Latn-RS" sz="2000" dirty="0" smtClean="0"/>
            </a:br>
            <a:r>
              <a:rPr lang="hr-HR" altLang="sr-Latn-RS" sz="2000" dirty="0" smtClean="0"/>
              <a:t>Panonsko-</a:t>
            </a:r>
            <a:r>
              <a:rPr lang="hr-HR" altLang="sr-Latn-RS" sz="2000" dirty="0" err="1" smtClean="0"/>
              <a:t>peripanonskoj</a:t>
            </a:r>
            <a:r>
              <a:rPr lang="hr-HR" altLang="sr-Latn-RS" sz="2000" dirty="0" smtClean="0"/>
              <a:t> </a:t>
            </a:r>
            <a:r>
              <a:rPr lang="hr-HR" altLang="sr-Latn-RS" sz="2000" dirty="0" err="1" smtClean="0"/>
              <a:t>Hrv</a:t>
            </a:r>
            <a:r>
              <a:rPr lang="hr-HR" altLang="sr-Latn-RS" sz="2000" dirty="0" smtClean="0"/>
              <a:t>.</a:t>
            </a:r>
          </a:p>
        </p:txBody>
      </p:sp>
      <p:sp>
        <p:nvSpPr>
          <p:cNvPr id="8194" name="Naslov 1"/>
          <p:cNvSpPr>
            <a:spLocks noGrp="1"/>
          </p:cNvSpPr>
          <p:nvPr>
            <p:ph type="title"/>
          </p:nvPr>
        </p:nvSpPr>
        <p:spPr/>
        <p:txBody>
          <a:bodyPr/>
          <a:lstStyle/>
          <a:p>
            <a:r>
              <a:rPr lang="hr-HR" altLang="sr-Latn-RS" sz="3200" dirty="0" smtClean="0"/>
              <a:t>Obilježja seoskih naselja</a:t>
            </a:r>
          </a:p>
        </p:txBody>
      </p:sp>
      <p:grpSp>
        <p:nvGrpSpPr>
          <p:cNvPr id="4" name="Group 3"/>
          <p:cNvGrpSpPr/>
          <p:nvPr/>
        </p:nvGrpSpPr>
        <p:grpSpPr>
          <a:xfrm>
            <a:off x="6186317" y="2193509"/>
            <a:ext cx="2942116" cy="4562756"/>
            <a:chOff x="6186317" y="2193509"/>
            <a:chExt cx="2942116" cy="4562756"/>
          </a:xfrm>
        </p:grpSpPr>
        <p:pic>
          <p:nvPicPr>
            <p:cNvPr id="7" name="Picture 6"/>
            <p:cNvPicPr>
              <a:picLocks noChangeAspect="1"/>
            </p:cNvPicPr>
            <p:nvPr/>
          </p:nvPicPr>
          <p:blipFill>
            <a:blip r:embed="rId3" cstate="email">
              <a:extLst>
                <a:ext uri="{BEBA8EAE-BF5A-486C-A8C5-ECC9F3942E4B}">
                  <a14:imgProps xmlns:a14="http://schemas.microsoft.com/office/drawing/2010/main">
                    <a14:imgLayer r:embed="rId4">
                      <a14:imgEffect>
                        <a14:sharpenSoften amount="25000"/>
                      </a14:imgEffect>
                      <a14:imgEffect>
                        <a14:saturation sat="200000"/>
                      </a14:imgEffect>
                    </a14:imgLayer>
                  </a14:imgProps>
                </a:ext>
                <a:ext uri="{28A0092B-C50C-407E-A947-70E740481C1C}">
                  <a14:useLocalDpi xmlns:a14="http://schemas.microsoft.com/office/drawing/2010/main"/>
                </a:ext>
              </a:extLst>
            </a:blip>
            <a:stretch>
              <a:fillRect/>
            </a:stretch>
          </p:blipFill>
          <p:spPr>
            <a:xfrm>
              <a:off x="6186317" y="2193509"/>
              <a:ext cx="2847116" cy="4270672"/>
            </a:xfrm>
            <a:prstGeom prst="rect">
              <a:avLst/>
            </a:prstGeom>
            <a:ln>
              <a:noFill/>
            </a:ln>
          </p:spPr>
        </p:pic>
        <p:sp>
          <p:nvSpPr>
            <p:cNvPr id="10" name="TextBox 9"/>
            <p:cNvSpPr txBox="1"/>
            <p:nvPr/>
          </p:nvSpPr>
          <p:spPr>
            <a:xfrm>
              <a:off x="7954714" y="6417711"/>
              <a:ext cx="1173719" cy="338554"/>
            </a:xfrm>
            <a:prstGeom prst="rect">
              <a:avLst/>
            </a:prstGeom>
            <a:noFill/>
          </p:spPr>
          <p:txBody>
            <a:bodyPr wrap="none" rtlCol="0">
              <a:spAutoFit/>
            </a:bodyPr>
            <a:lstStyle/>
            <a:p>
              <a:r>
                <a:rPr lang="hr-HR" sz="1600" dirty="0" smtClean="0"/>
                <a:t>zbijeno selo</a:t>
              </a:r>
              <a:endParaRPr lang="hr-HR" sz="1600" dirty="0"/>
            </a:p>
          </p:txBody>
        </p:sp>
      </p:grpSp>
      <p:grpSp>
        <p:nvGrpSpPr>
          <p:cNvPr id="2" name="Group 1"/>
          <p:cNvGrpSpPr/>
          <p:nvPr/>
        </p:nvGrpSpPr>
        <p:grpSpPr>
          <a:xfrm>
            <a:off x="60003" y="3356992"/>
            <a:ext cx="3243191" cy="2707791"/>
            <a:chOff x="60003" y="3356992"/>
            <a:chExt cx="3243191" cy="2707791"/>
          </a:xfrm>
        </p:grpSpPr>
        <p:pic>
          <p:nvPicPr>
            <p:cNvPr id="9" name="Picture 2" descr="http://www.svetanedelja.hr/upload/tbl_struktura/sveta-nedelja1_133754.jpg"/>
            <p:cNvPicPr>
              <a:picLocks noChangeAspect="1" noChangeArrowheads="1"/>
            </p:cNvPicPr>
            <p:nvPr/>
          </p:nvPicPr>
          <p:blipFill>
            <a:blip r:embed="rId5" cstate="email">
              <a:extLst>
                <a:ext uri="{BEBA8EAE-BF5A-486C-A8C5-ECC9F3942E4B}">
                  <a14:imgProps xmlns:a14="http://schemas.microsoft.com/office/drawing/2010/main">
                    <a14:imgLayer r:embed="rId6">
                      <a14:imgEffect>
                        <a14:sharpenSoften amount="50000"/>
                      </a14:imgEffect>
                      <a14:imgEffect>
                        <a14:saturation sat="200000"/>
                      </a14:imgEffect>
                    </a14:imgLayer>
                  </a14:imgProps>
                </a:ext>
                <a:ext uri="{28A0092B-C50C-407E-A947-70E740481C1C}">
                  <a14:useLocalDpi xmlns:a14="http://schemas.microsoft.com/office/drawing/2010/main"/>
                </a:ext>
              </a:extLst>
            </a:blip>
            <a:srcRect/>
            <a:stretch>
              <a:fillRect/>
            </a:stretch>
          </p:blipFill>
          <p:spPr bwMode="auto">
            <a:xfrm>
              <a:off x="107503" y="3356992"/>
              <a:ext cx="3195691" cy="2396768"/>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60003" y="5726229"/>
              <a:ext cx="1173719" cy="338554"/>
            </a:xfrm>
            <a:prstGeom prst="rect">
              <a:avLst/>
            </a:prstGeom>
            <a:noFill/>
          </p:spPr>
          <p:txBody>
            <a:bodyPr wrap="none" rtlCol="0">
              <a:spAutoFit/>
            </a:bodyPr>
            <a:lstStyle/>
            <a:p>
              <a:r>
                <a:rPr lang="hr-HR" sz="1600" dirty="0" smtClean="0"/>
                <a:t>zbijeno selo</a:t>
              </a:r>
              <a:endParaRPr lang="hr-HR" sz="1600" dirty="0"/>
            </a:p>
          </p:txBody>
        </p:sp>
      </p:grpSp>
      <p:grpSp>
        <p:nvGrpSpPr>
          <p:cNvPr id="3" name="Group 2"/>
          <p:cNvGrpSpPr/>
          <p:nvPr/>
        </p:nvGrpSpPr>
        <p:grpSpPr>
          <a:xfrm>
            <a:off x="1425092" y="4350689"/>
            <a:ext cx="5020492" cy="2432728"/>
            <a:chOff x="1425092" y="4350689"/>
            <a:chExt cx="5020492" cy="2432728"/>
          </a:xfrm>
        </p:grpSpPr>
        <p:pic>
          <p:nvPicPr>
            <p:cNvPr id="8" name="Picture 7"/>
            <p:cNvPicPr>
              <a:picLocks noChangeAspect="1"/>
            </p:cNvPicPr>
            <p:nvPr/>
          </p:nvPicPr>
          <p:blipFill>
            <a:blip r:embed="rId7" cstate="email">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a:ext>
              </a:extLst>
            </a:blip>
            <a:stretch>
              <a:fillRect/>
            </a:stretch>
          </p:blipFill>
          <p:spPr>
            <a:xfrm>
              <a:off x="2807971" y="4350689"/>
              <a:ext cx="3637613" cy="2414466"/>
            </a:xfrm>
            <a:prstGeom prst="rect">
              <a:avLst/>
            </a:prstGeom>
            <a:ln w="38100">
              <a:solidFill>
                <a:schemeClr val="bg1"/>
              </a:solidFill>
            </a:ln>
          </p:spPr>
        </p:pic>
        <p:sp>
          <p:nvSpPr>
            <p:cNvPr id="12" name="TextBox 11"/>
            <p:cNvSpPr txBox="1"/>
            <p:nvPr/>
          </p:nvSpPr>
          <p:spPr>
            <a:xfrm>
              <a:off x="1425092" y="6444863"/>
              <a:ext cx="1357616" cy="338554"/>
            </a:xfrm>
            <a:prstGeom prst="rect">
              <a:avLst/>
            </a:prstGeom>
            <a:solidFill>
              <a:schemeClr val="bg1"/>
            </a:solidFill>
          </p:spPr>
          <p:txBody>
            <a:bodyPr wrap="none" rtlCol="0">
              <a:spAutoFit/>
            </a:bodyPr>
            <a:lstStyle/>
            <a:p>
              <a:pPr algn="r"/>
              <a:r>
                <a:rPr lang="hr-HR" sz="1600" dirty="0" smtClean="0"/>
                <a:t>raštrkano selo</a:t>
              </a:r>
              <a:endParaRPr lang="hr-HR" sz="1600" dirty="0"/>
            </a:p>
          </p:txBody>
        </p:sp>
      </p:grpSp>
    </p:spTree>
    <p:extLst>
      <p:ext uri="{BB962C8B-B14F-4D97-AF65-F5344CB8AC3E}">
        <p14:creationId xmlns:p14="http://schemas.microsoft.com/office/powerpoint/2010/main" val="14683539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fade">
                                      <p:cBhvr>
                                        <p:cTn id="7" dur="250"/>
                                        <p:tgtEl>
                                          <p:spTgt spid="8195">
                                            <p:txEl>
                                              <p:pRg st="0" end="0"/>
                                            </p:txEl>
                                          </p:spTgt>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8195">
                                            <p:txEl>
                                              <p:pRg st="1" end="1"/>
                                            </p:txEl>
                                          </p:spTgt>
                                        </p:tgtEl>
                                        <p:attrNameLst>
                                          <p:attrName>style.visibility</p:attrName>
                                        </p:attrNameLst>
                                      </p:cBhvr>
                                      <p:to>
                                        <p:strVal val="visible"/>
                                      </p:to>
                                    </p:set>
                                    <p:animEffect transition="in" filter="fade">
                                      <p:cBhvr>
                                        <p:cTn id="11" dur="250"/>
                                        <p:tgtEl>
                                          <p:spTgt spid="8195">
                                            <p:txEl>
                                              <p:pRg st="1" end="1"/>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8195">
                                            <p:txEl>
                                              <p:pRg st="2" end="2"/>
                                            </p:txEl>
                                          </p:spTgt>
                                        </p:tgtEl>
                                        <p:attrNameLst>
                                          <p:attrName>style.visibility</p:attrName>
                                        </p:attrNameLst>
                                      </p:cBhvr>
                                      <p:to>
                                        <p:strVal val="visible"/>
                                      </p:to>
                                    </p:set>
                                    <p:animEffect transition="in" filter="fade">
                                      <p:cBhvr>
                                        <p:cTn id="15" dur="250"/>
                                        <p:tgtEl>
                                          <p:spTgt spid="8195">
                                            <p:txEl>
                                              <p:pRg st="2" end="2"/>
                                            </p:txEl>
                                          </p:spTgt>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8195">
                                            <p:txEl>
                                              <p:pRg st="3" end="3"/>
                                            </p:txEl>
                                          </p:spTgt>
                                        </p:tgtEl>
                                        <p:attrNameLst>
                                          <p:attrName>style.visibility</p:attrName>
                                        </p:attrNameLst>
                                      </p:cBhvr>
                                      <p:to>
                                        <p:strVal val="visible"/>
                                      </p:to>
                                    </p:set>
                                    <p:animEffect transition="in" filter="fade">
                                      <p:cBhvr>
                                        <p:cTn id="19" dur="250"/>
                                        <p:tgtEl>
                                          <p:spTgt spid="8195">
                                            <p:txEl>
                                              <p:pRg st="3" end="3"/>
                                            </p:txEl>
                                          </p:spTgt>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8195">
                                            <p:txEl>
                                              <p:pRg st="4" end="4"/>
                                            </p:txEl>
                                          </p:spTgt>
                                        </p:tgtEl>
                                        <p:attrNameLst>
                                          <p:attrName>style.visibility</p:attrName>
                                        </p:attrNameLst>
                                      </p:cBhvr>
                                      <p:to>
                                        <p:strVal val="visible"/>
                                      </p:to>
                                    </p:set>
                                    <p:animEffect transition="in" filter="fade">
                                      <p:cBhvr>
                                        <p:cTn id="23" dur="250"/>
                                        <p:tgtEl>
                                          <p:spTgt spid="8195">
                                            <p:txEl>
                                              <p:pRg st="4" end="4"/>
                                            </p:txEl>
                                          </p:spTgt>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250"/>
                                        <p:tgtEl>
                                          <p:spTgt spid="3"/>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250"/>
                                        <p:tgtEl>
                                          <p:spTgt spid="4"/>
                                        </p:tgtEl>
                                      </p:cBhvr>
                                    </p:animEffect>
                                  </p:childTnLst>
                                </p:cTn>
                              </p:par>
                            </p:childTnLst>
                          </p:cTn>
                        </p:par>
                        <p:par>
                          <p:cTn id="32" fill="hold">
                            <p:stCondLst>
                              <p:cond delay="1750"/>
                            </p:stCondLst>
                            <p:childTnLst>
                              <p:par>
                                <p:cTn id="33" presetID="10" presetClass="entr" presetSubtype="0"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zervirano mjesto teksta 3"/>
          <p:cNvSpPr>
            <a:spLocks noGrp="1"/>
          </p:cNvSpPr>
          <p:nvPr>
            <p:ph idx="1"/>
          </p:nvPr>
        </p:nvSpPr>
        <p:spPr>
          <a:xfrm>
            <a:off x="0" y="599906"/>
            <a:ext cx="9144000" cy="6048672"/>
          </a:xfrm>
        </p:spPr>
        <p:txBody>
          <a:bodyPr>
            <a:noAutofit/>
          </a:bodyPr>
          <a:lstStyle/>
          <a:p>
            <a:pPr marL="324000" indent="-288000">
              <a:spcBef>
                <a:spcPts val="1200"/>
              </a:spcBef>
              <a:buFont typeface="Calibri" panose="020F0502020204030204" pitchFamily="34" charset="0"/>
              <a:buChar char="‒"/>
            </a:pPr>
            <a:r>
              <a:rPr lang="hr-HR" altLang="sr-Latn-RS" sz="2400" b="1" dirty="0" smtClean="0">
                <a:solidFill>
                  <a:srgbClr val="FF0000"/>
                </a:solidFill>
              </a:rPr>
              <a:t>grad</a:t>
            </a:r>
            <a:r>
              <a:rPr lang="hr-HR" altLang="sr-Latn-RS" sz="2400" dirty="0" smtClean="0"/>
              <a:t> je </a:t>
            </a:r>
            <a:r>
              <a:rPr lang="hr-HR" altLang="sr-Latn-RS" sz="2400" u="sng" dirty="0" smtClean="0"/>
              <a:t>veće naselje</a:t>
            </a:r>
            <a:r>
              <a:rPr lang="hr-HR" altLang="sr-Latn-RS" sz="2400" dirty="0" smtClean="0"/>
              <a:t> u kojem je većina stanovništva zaposleno u </a:t>
            </a:r>
            <a:r>
              <a:rPr lang="hr-HR" altLang="sr-Latn-RS" sz="2400" b="1" dirty="0" smtClean="0">
                <a:solidFill>
                  <a:srgbClr val="FF0000"/>
                </a:solidFill>
              </a:rPr>
              <a:t>sekundarnim, tercijarnim i kvartarnim djelatnostima</a:t>
            </a:r>
          </a:p>
          <a:p>
            <a:pPr marL="724050" lvl="1" indent="-288000">
              <a:spcBef>
                <a:spcPts val="600"/>
              </a:spcBef>
              <a:buFont typeface="Calibri" panose="020F0502020204030204" pitchFamily="34" charset="0"/>
              <a:buChar char="‒"/>
            </a:pPr>
            <a:r>
              <a:rPr lang="hr-HR" altLang="sr-Latn-RS" sz="2000" dirty="0" smtClean="0"/>
              <a:t>u Hrvatskoj je </a:t>
            </a:r>
            <a:r>
              <a:rPr lang="hr-HR" altLang="sr-Latn-RS" sz="2000" b="1" dirty="0" smtClean="0"/>
              <a:t>139</a:t>
            </a:r>
            <a:r>
              <a:rPr lang="hr-HR" altLang="sr-Latn-RS" sz="2000" dirty="0" smtClean="0"/>
              <a:t> gradskih naselja (</a:t>
            </a:r>
            <a:r>
              <a:rPr lang="hr-HR" altLang="sr-Latn-RS" sz="2000" b="1" dirty="0" smtClean="0"/>
              <a:t>128</a:t>
            </a:r>
            <a:r>
              <a:rPr lang="hr-HR" altLang="sr-Latn-RS" sz="2000" dirty="0" smtClean="0"/>
              <a:t> su upravni gradovi)</a:t>
            </a:r>
          </a:p>
          <a:p>
            <a:pPr marL="724050" lvl="1" indent="-288000">
              <a:spcBef>
                <a:spcPts val="600"/>
              </a:spcBef>
              <a:buFont typeface="Calibri" panose="020F0502020204030204" pitchFamily="34" charset="0"/>
              <a:buChar char="‒"/>
            </a:pPr>
            <a:r>
              <a:rPr lang="hr-HR" altLang="sr-Latn-RS" sz="2000" b="1" dirty="0" smtClean="0">
                <a:solidFill>
                  <a:srgbClr val="FF0000"/>
                </a:solidFill>
              </a:rPr>
              <a:t>55% stanovništva </a:t>
            </a:r>
            <a:r>
              <a:rPr lang="hr-HR" altLang="sr-Latn-RS" sz="2000" dirty="0" smtClean="0"/>
              <a:t>živi u gradovima</a:t>
            </a:r>
          </a:p>
          <a:p>
            <a:pPr marL="324000" indent="-288000">
              <a:spcBef>
                <a:spcPts val="1200"/>
              </a:spcBef>
              <a:buFont typeface="Calibri" panose="020F0502020204030204" pitchFamily="34" charset="0"/>
              <a:buChar char="‒"/>
            </a:pPr>
            <a:r>
              <a:rPr lang="hr-HR" altLang="sr-Latn-RS" sz="2400" b="1" dirty="0" smtClean="0">
                <a:solidFill>
                  <a:srgbClr val="FF0000"/>
                </a:solidFill>
              </a:rPr>
              <a:t>neravnomjeran raspored gradova</a:t>
            </a:r>
            <a:r>
              <a:rPr lang="hr-HR" altLang="sr-Latn-RS" sz="2400" dirty="0" smtClean="0"/>
              <a:t> – </a:t>
            </a:r>
            <a:r>
              <a:rPr lang="hr-HR" altLang="sr-Latn-RS" sz="2400" b="1" dirty="0" smtClean="0"/>
              <a:t>više gradova je na obali</a:t>
            </a:r>
          </a:p>
          <a:p>
            <a:pPr marL="724050" lvl="1" indent="-288000">
              <a:spcBef>
                <a:spcPts val="400"/>
              </a:spcBef>
              <a:buFont typeface="Calibri" panose="020F0502020204030204" pitchFamily="34" charset="0"/>
              <a:buChar char="‒"/>
            </a:pPr>
            <a:r>
              <a:rPr lang="hr-HR" altLang="sr-Latn-RS" sz="2000" dirty="0" smtClean="0"/>
              <a:t>Splitsko-dalmatinska županija – 23 grada</a:t>
            </a:r>
          </a:p>
          <a:p>
            <a:pPr marL="724050" lvl="1" indent="-288000">
              <a:spcBef>
                <a:spcPts val="400"/>
              </a:spcBef>
              <a:buFont typeface="Calibri" panose="020F0502020204030204" pitchFamily="34" charset="0"/>
              <a:buChar char="‒"/>
            </a:pPr>
            <a:r>
              <a:rPr lang="hr-HR" altLang="sr-Latn-RS" sz="2000" dirty="0" smtClean="0"/>
              <a:t>Primorsko-goranska – 14 gradova</a:t>
            </a:r>
          </a:p>
          <a:p>
            <a:pPr marL="724050" lvl="1" indent="-288000">
              <a:spcBef>
                <a:spcPts val="400"/>
              </a:spcBef>
              <a:buFont typeface="Calibri" panose="020F0502020204030204" pitchFamily="34" charset="0"/>
              <a:buChar char="‒"/>
            </a:pPr>
            <a:r>
              <a:rPr lang="hr-HR" altLang="sr-Latn-RS" sz="2000" dirty="0" smtClean="0"/>
              <a:t>Istarska – 11 gradova</a:t>
            </a:r>
          </a:p>
          <a:p>
            <a:pPr marL="724050" lvl="1" indent="-288000">
              <a:spcBef>
                <a:spcPts val="400"/>
              </a:spcBef>
              <a:buFont typeface="Calibri" panose="020F0502020204030204" pitchFamily="34" charset="0"/>
              <a:buChar char="‒"/>
            </a:pPr>
            <a:r>
              <a:rPr lang="hr-HR" altLang="sr-Latn-RS" sz="2000" dirty="0" smtClean="0"/>
              <a:t>Brodsko-posavska i Međimurska županija – po 2 grada</a:t>
            </a:r>
          </a:p>
          <a:p>
            <a:pPr marL="324000" indent="-288000">
              <a:spcBef>
                <a:spcPts val="1800"/>
              </a:spcBef>
              <a:buFont typeface="Calibri" panose="020F0502020204030204" pitchFamily="34" charset="0"/>
              <a:buChar char="‒"/>
            </a:pPr>
            <a:r>
              <a:rPr lang="hr-HR" altLang="sr-Latn-RS" sz="2400" dirty="0" smtClean="0"/>
              <a:t>gradovi imaju utjecaj na svoju okolicu – </a:t>
            </a:r>
            <a:r>
              <a:rPr lang="hr-HR" altLang="sr-Latn-RS" sz="2400" b="1" dirty="0" smtClean="0">
                <a:solidFill>
                  <a:srgbClr val="FF0000"/>
                </a:solidFill>
              </a:rPr>
              <a:t>gravitacijska zona grada</a:t>
            </a:r>
            <a:endParaRPr lang="hr-HR" altLang="sr-Latn-RS" sz="2400" dirty="0" smtClean="0"/>
          </a:p>
          <a:p>
            <a:pPr marL="324000" indent="-288000">
              <a:spcBef>
                <a:spcPts val="600"/>
              </a:spcBef>
              <a:buFont typeface="Calibri" panose="020F0502020204030204" pitchFamily="34" charset="0"/>
              <a:buChar char="‒"/>
            </a:pPr>
            <a:r>
              <a:rPr lang="hr-HR" altLang="sr-Latn-RS" sz="2400" b="1" dirty="0" smtClean="0">
                <a:solidFill>
                  <a:srgbClr val="FF0000"/>
                </a:solidFill>
              </a:rPr>
              <a:t>4</a:t>
            </a:r>
            <a:r>
              <a:rPr lang="hr-HR" altLang="sr-Latn-RS" sz="2400" dirty="0" smtClean="0"/>
              <a:t> </a:t>
            </a:r>
            <a:r>
              <a:rPr lang="hr-HR" altLang="sr-Latn-RS" sz="2400" b="1" dirty="0" smtClean="0">
                <a:solidFill>
                  <a:srgbClr val="FF0000"/>
                </a:solidFill>
              </a:rPr>
              <a:t>makroregionalna</a:t>
            </a:r>
            <a:r>
              <a:rPr lang="hr-HR" altLang="sr-Latn-RS" sz="2400" dirty="0" smtClean="0"/>
              <a:t> središta </a:t>
            </a:r>
            <a:r>
              <a:rPr lang="hr-HR" altLang="sr-Latn-RS" sz="2200" i="1" dirty="0" smtClean="0"/>
              <a:t>(regionalna središta)</a:t>
            </a:r>
            <a:r>
              <a:rPr lang="hr-HR" altLang="sr-Latn-RS" sz="2400" dirty="0" smtClean="0"/>
              <a:t>:  </a:t>
            </a:r>
          </a:p>
          <a:p>
            <a:pPr marL="468000" lvl="1" indent="-216000">
              <a:spcBef>
                <a:spcPts val="0"/>
              </a:spcBef>
              <a:buFont typeface="Calibri" panose="020F0502020204030204" pitchFamily="34" charset="0"/>
              <a:buChar char="‒"/>
            </a:pPr>
            <a:r>
              <a:rPr lang="hr-HR" altLang="sr-Latn-RS" sz="2400" b="1" dirty="0" smtClean="0">
                <a:solidFill>
                  <a:srgbClr val="FF0000"/>
                </a:solidFill>
              </a:rPr>
              <a:t>Zagreb</a:t>
            </a:r>
            <a:r>
              <a:rPr lang="hr-HR" altLang="sr-Latn-RS" sz="2400" dirty="0" smtClean="0">
                <a:solidFill>
                  <a:srgbClr val="FF0000"/>
                </a:solidFill>
              </a:rPr>
              <a:t> </a:t>
            </a:r>
            <a:r>
              <a:rPr lang="hr-HR" altLang="sr-Latn-RS" sz="2000" dirty="0" smtClean="0"/>
              <a:t>– </a:t>
            </a:r>
            <a:r>
              <a:rPr lang="hr-HR" altLang="sr-Latn-RS" sz="1800" i="1" dirty="0" smtClean="0"/>
              <a:t>Karlovac, Varaždin, Čakovec, Sisak, Bjelovar, Koprivnica, Virovitica, Velika Gorica</a:t>
            </a:r>
            <a:endParaRPr lang="hr-HR" altLang="sr-Latn-RS" sz="2000" i="1" dirty="0" smtClean="0"/>
          </a:p>
          <a:p>
            <a:pPr marL="468000" lvl="1" indent="-216000">
              <a:spcBef>
                <a:spcPts val="0"/>
              </a:spcBef>
              <a:buFont typeface="Calibri" panose="020F0502020204030204" pitchFamily="34" charset="0"/>
              <a:buChar char="‒"/>
            </a:pPr>
            <a:r>
              <a:rPr lang="hr-HR" altLang="sr-Latn-RS" sz="2400" b="1" dirty="0" smtClean="0">
                <a:solidFill>
                  <a:srgbClr val="FF0000"/>
                </a:solidFill>
              </a:rPr>
              <a:t>Split</a:t>
            </a:r>
            <a:r>
              <a:rPr lang="hr-HR" altLang="sr-Latn-RS" sz="2400" dirty="0" smtClean="0">
                <a:solidFill>
                  <a:srgbClr val="FF0000"/>
                </a:solidFill>
              </a:rPr>
              <a:t> </a:t>
            </a:r>
            <a:r>
              <a:rPr lang="hr-HR" altLang="sr-Latn-RS" sz="2000" dirty="0" smtClean="0"/>
              <a:t>– </a:t>
            </a:r>
            <a:r>
              <a:rPr lang="hr-HR" altLang="sr-Latn-RS" sz="1800" i="1" dirty="0" smtClean="0"/>
              <a:t>Zadar, Šibenik, Dubrovnik</a:t>
            </a:r>
            <a:endParaRPr lang="hr-HR" altLang="sr-Latn-RS" sz="2000" i="1" dirty="0" smtClean="0"/>
          </a:p>
          <a:p>
            <a:pPr marL="468000" lvl="1" indent="-216000">
              <a:spcBef>
                <a:spcPts val="0"/>
              </a:spcBef>
              <a:buFont typeface="Calibri" panose="020F0502020204030204" pitchFamily="34" charset="0"/>
              <a:buChar char="‒"/>
            </a:pPr>
            <a:r>
              <a:rPr lang="hr-HR" altLang="sr-Latn-RS" sz="2400" b="1" dirty="0" smtClean="0">
                <a:solidFill>
                  <a:srgbClr val="FF0000"/>
                </a:solidFill>
              </a:rPr>
              <a:t>Rijeka</a:t>
            </a:r>
            <a:r>
              <a:rPr lang="hr-HR" altLang="sr-Latn-RS" sz="2400" dirty="0" smtClean="0">
                <a:solidFill>
                  <a:srgbClr val="FF0000"/>
                </a:solidFill>
              </a:rPr>
              <a:t> </a:t>
            </a:r>
            <a:r>
              <a:rPr lang="hr-HR" altLang="sr-Latn-RS" sz="2000" dirty="0" smtClean="0"/>
              <a:t>– </a:t>
            </a:r>
            <a:r>
              <a:rPr lang="hr-HR" altLang="sr-Latn-RS" sz="1800" i="1" dirty="0" smtClean="0"/>
              <a:t>Pula </a:t>
            </a:r>
            <a:endParaRPr lang="hr-HR" altLang="sr-Latn-RS" sz="2000" i="1" dirty="0" smtClean="0"/>
          </a:p>
          <a:p>
            <a:pPr marL="468000" lvl="1" indent="-216000">
              <a:spcBef>
                <a:spcPts val="0"/>
              </a:spcBef>
              <a:buFont typeface="Calibri" panose="020F0502020204030204" pitchFamily="34" charset="0"/>
              <a:buChar char="‒"/>
            </a:pPr>
            <a:r>
              <a:rPr lang="hr-HR" altLang="sr-Latn-RS" sz="2400" b="1" dirty="0" smtClean="0">
                <a:solidFill>
                  <a:srgbClr val="FF0000"/>
                </a:solidFill>
              </a:rPr>
              <a:t>Osijek</a:t>
            </a:r>
            <a:r>
              <a:rPr lang="hr-HR" altLang="sr-Latn-RS" sz="2400" dirty="0" smtClean="0">
                <a:solidFill>
                  <a:srgbClr val="FF0000"/>
                </a:solidFill>
              </a:rPr>
              <a:t> </a:t>
            </a:r>
            <a:r>
              <a:rPr lang="hr-HR" altLang="sr-Latn-RS" sz="2000" dirty="0" smtClean="0"/>
              <a:t>– </a:t>
            </a:r>
            <a:r>
              <a:rPr lang="hr-HR" altLang="sr-Latn-RS" sz="1800" i="1" dirty="0" smtClean="0"/>
              <a:t>Slavonski Brod, Vukovar, Vinkovci i Požega</a:t>
            </a:r>
            <a:endParaRPr lang="hr-HR" altLang="sr-Latn-RS" sz="1800" dirty="0" smtClean="0"/>
          </a:p>
        </p:txBody>
      </p:sp>
      <p:sp>
        <p:nvSpPr>
          <p:cNvPr id="8194" name="Naslov 1"/>
          <p:cNvSpPr>
            <a:spLocks noGrp="1"/>
          </p:cNvSpPr>
          <p:nvPr>
            <p:ph type="title"/>
          </p:nvPr>
        </p:nvSpPr>
        <p:spPr/>
        <p:txBody>
          <a:bodyPr/>
          <a:lstStyle/>
          <a:p>
            <a:r>
              <a:rPr lang="hr-HR" altLang="sr-Latn-RS" sz="3200" dirty="0" smtClean="0"/>
              <a:t>Gradska naselja (urbana naselja)</a:t>
            </a:r>
          </a:p>
        </p:txBody>
      </p:sp>
    </p:spTree>
    <p:extLst>
      <p:ext uri="{BB962C8B-B14F-4D97-AF65-F5344CB8AC3E}">
        <p14:creationId xmlns:p14="http://schemas.microsoft.com/office/powerpoint/2010/main" val="37652491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fade">
                                      <p:cBhvr>
                                        <p:cTn id="7" dur="250"/>
                                        <p:tgtEl>
                                          <p:spTgt spid="8195">
                                            <p:txEl>
                                              <p:pRg st="0" end="0"/>
                                            </p:txEl>
                                          </p:spTgt>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8195">
                                            <p:txEl>
                                              <p:pRg st="1" end="1"/>
                                            </p:txEl>
                                          </p:spTgt>
                                        </p:tgtEl>
                                        <p:attrNameLst>
                                          <p:attrName>style.visibility</p:attrName>
                                        </p:attrNameLst>
                                      </p:cBhvr>
                                      <p:to>
                                        <p:strVal val="visible"/>
                                      </p:to>
                                    </p:set>
                                    <p:animEffect transition="in" filter="fade">
                                      <p:cBhvr>
                                        <p:cTn id="11" dur="250"/>
                                        <p:tgtEl>
                                          <p:spTgt spid="8195">
                                            <p:txEl>
                                              <p:pRg st="1" end="1"/>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8195">
                                            <p:txEl>
                                              <p:pRg st="2" end="2"/>
                                            </p:txEl>
                                          </p:spTgt>
                                        </p:tgtEl>
                                        <p:attrNameLst>
                                          <p:attrName>style.visibility</p:attrName>
                                        </p:attrNameLst>
                                      </p:cBhvr>
                                      <p:to>
                                        <p:strVal val="visible"/>
                                      </p:to>
                                    </p:set>
                                    <p:animEffect transition="in" filter="fade">
                                      <p:cBhvr>
                                        <p:cTn id="15" dur="250"/>
                                        <p:tgtEl>
                                          <p:spTgt spid="819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195">
                                            <p:txEl>
                                              <p:pRg st="3" end="3"/>
                                            </p:txEl>
                                          </p:spTgt>
                                        </p:tgtEl>
                                        <p:attrNameLst>
                                          <p:attrName>style.visibility</p:attrName>
                                        </p:attrNameLst>
                                      </p:cBhvr>
                                      <p:to>
                                        <p:strVal val="visible"/>
                                      </p:to>
                                    </p:set>
                                    <p:animEffect transition="in" filter="fade">
                                      <p:cBhvr>
                                        <p:cTn id="20" dur="250"/>
                                        <p:tgtEl>
                                          <p:spTgt spid="8195">
                                            <p:txEl>
                                              <p:pRg st="3" end="3"/>
                                            </p:txEl>
                                          </p:spTgt>
                                        </p:tgtEl>
                                      </p:cBhvr>
                                    </p:animEffect>
                                  </p:childTnLst>
                                </p:cTn>
                              </p:par>
                            </p:childTnLst>
                          </p:cTn>
                        </p:par>
                        <p:par>
                          <p:cTn id="21" fill="hold">
                            <p:stCondLst>
                              <p:cond delay="250"/>
                            </p:stCondLst>
                            <p:childTnLst>
                              <p:par>
                                <p:cTn id="22" presetID="10" presetClass="entr" presetSubtype="0" fill="hold" grpId="0" nodeType="afterEffect">
                                  <p:stCondLst>
                                    <p:cond delay="0"/>
                                  </p:stCondLst>
                                  <p:childTnLst>
                                    <p:set>
                                      <p:cBhvr>
                                        <p:cTn id="23" dur="1" fill="hold">
                                          <p:stCondLst>
                                            <p:cond delay="0"/>
                                          </p:stCondLst>
                                        </p:cTn>
                                        <p:tgtEl>
                                          <p:spTgt spid="8195">
                                            <p:txEl>
                                              <p:pRg st="4" end="4"/>
                                            </p:txEl>
                                          </p:spTgt>
                                        </p:tgtEl>
                                        <p:attrNameLst>
                                          <p:attrName>style.visibility</p:attrName>
                                        </p:attrNameLst>
                                      </p:cBhvr>
                                      <p:to>
                                        <p:strVal val="visible"/>
                                      </p:to>
                                    </p:set>
                                    <p:animEffect transition="in" filter="fade">
                                      <p:cBhvr>
                                        <p:cTn id="24" dur="250"/>
                                        <p:tgtEl>
                                          <p:spTgt spid="8195">
                                            <p:txEl>
                                              <p:pRg st="4" end="4"/>
                                            </p:txEl>
                                          </p:spTgt>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8195">
                                            <p:txEl>
                                              <p:pRg st="5" end="5"/>
                                            </p:txEl>
                                          </p:spTgt>
                                        </p:tgtEl>
                                        <p:attrNameLst>
                                          <p:attrName>style.visibility</p:attrName>
                                        </p:attrNameLst>
                                      </p:cBhvr>
                                      <p:to>
                                        <p:strVal val="visible"/>
                                      </p:to>
                                    </p:set>
                                    <p:animEffect transition="in" filter="fade">
                                      <p:cBhvr>
                                        <p:cTn id="28" dur="250"/>
                                        <p:tgtEl>
                                          <p:spTgt spid="8195">
                                            <p:txEl>
                                              <p:pRg st="5" end="5"/>
                                            </p:txEl>
                                          </p:spTgt>
                                        </p:tgtEl>
                                      </p:cBhvr>
                                    </p:animEffect>
                                  </p:childTnLst>
                                </p:cTn>
                              </p:par>
                            </p:childTnLst>
                          </p:cTn>
                        </p:par>
                        <p:par>
                          <p:cTn id="29" fill="hold">
                            <p:stCondLst>
                              <p:cond delay="750"/>
                            </p:stCondLst>
                            <p:childTnLst>
                              <p:par>
                                <p:cTn id="30" presetID="10" presetClass="entr" presetSubtype="0" fill="hold" grpId="0" nodeType="afterEffect">
                                  <p:stCondLst>
                                    <p:cond delay="0"/>
                                  </p:stCondLst>
                                  <p:childTnLst>
                                    <p:set>
                                      <p:cBhvr>
                                        <p:cTn id="31" dur="1" fill="hold">
                                          <p:stCondLst>
                                            <p:cond delay="0"/>
                                          </p:stCondLst>
                                        </p:cTn>
                                        <p:tgtEl>
                                          <p:spTgt spid="8195">
                                            <p:txEl>
                                              <p:pRg st="6" end="6"/>
                                            </p:txEl>
                                          </p:spTgt>
                                        </p:tgtEl>
                                        <p:attrNameLst>
                                          <p:attrName>style.visibility</p:attrName>
                                        </p:attrNameLst>
                                      </p:cBhvr>
                                      <p:to>
                                        <p:strVal val="visible"/>
                                      </p:to>
                                    </p:set>
                                    <p:animEffect transition="in" filter="fade">
                                      <p:cBhvr>
                                        <p:cTn id="32" dur="250"/>
                                        <p:tgtEl>
                                          <p:spTgt spid="8195">
                                            <p:txEl>
                                              <p:pRg st="6" end="6"/>
                                            </p:txEl>
                                          </p:spTgt>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8195">
                                            <p:txEl>
                                              <p:pRg st="7" end="7"/>
                                            </p:txEl>
                                          </p:spTgt>
                                        </p:tgtEl>
                                        <p:attrNameLst>
                                          <p:attrName>style.visibility</p:attrName>
                                        </p:attrNameLst>
                                      </p:cBhvr>
                                      <p:to>
                                        <p:strVal val="visible"/>
                                      </p:to>
                                    </p:set>
                                    <p:animEffect transition="in" filter="fade">
                                      <p:cBhvr>
                                        <p:cTn id="36" dur="250"/>
                                        <p:tgtEl>
                                          <p:spTgt spid="8195">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195">
                                            <p:txEl>
                                              <p:pRg st="8" end="8"/>
                                            </p:txEl>
                                          </p:spTgt>
                                        </p:tgtEl>
                                        <p:attrNameLst>
                                          <p:attrName>style.visibility</p:attrName>
                                        </p:attrNameLst>
                                      </p:cBhvr>
                                      <p:to>
                                        <p:strVal val="visible"/>
                                      </p:to>
                                    </p:set>
                                    <p:animEffect transition="in" filter="fade">
                                      <p:cBhvr>
                                        <p:cTn id="41" dur="250"/>
                                        <p:tgtEl>
                                          <p:spTgt spid="8195">
                                            <p:txEl>
                                              <p:pRg st="8" end="8"/>
                                            </p:txEl>
                                          </p:spTgt>
                                        </p:tgtEl>
                                      </p:cBhvr>
                                    </p:animEffect>
                                  </p:childTnLst>
                                </p:cTn>
                              </p:par>
                            </p:childTnLst>
                          </p:cTn>
                        </p:par>
                        <p:par>
                          <p:cTn id="42" fill="hold">
                            <p:stCondLst>
                              <p:cond delay="250"/>
                            </p:stCondLst>
                            <p:childTnLst>
                              <p:par>
                                <p:cTn id="43" presetID="10" presetClass="entr" presetSubtype="0" fill="hold" grpId="0" nodeType="afterEffect">
                                  <p:stCondLst>
                                    <p:cond delay="0"/>
                                  </p:stCondLst>
                                  <p:childTnLst>
                                    <p:set>
                                      <p:cBhvr>
                                        <p:cTn id="44" dur="1" fill="hold">
                                          <p:stCondLst>
                                            <p:cond delay="0"/>
                                          </p:stCondLst>
                                        </p:cTn>
                                        <p:tgtEl>
                                          <p:spTgt spid="8195">
                                            <p:txEl>
                                              <p:pRg st="9" end="9"/>
                                            </p:txEl>
                                          </p:spTgt>
                                        </p:tgtEl>
                                        <p:attrNameLst>
                                          <p:attrName>style.visibility</p:attrName>
                                        </p:attrNameLst>
                                      </p:cBhvr>
                                      <p:to>
                                        <p:strVal val="visible"/>
                                      </p:to>
                                    </p:set>
                                    <p:animEffect transition="in" filter="fade">
                                      <p:cBhvr>
                                        <p:cTn id="45" dur="250"/>
                                        <p:tgtEl>
                                          <p:spTgt spid="8195">
                                            <p:txEl>
                                              <p:pRg st="9" end="9"/>
                                            </p:txEl>
                                          </p:spTgt>
                                        </p:tgtEl>
                                      </p:cBhvr>
                                    </p:animEffec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8195">
                                            <p:txEl>
                                              <p:pRg st="10" end="10"/>
                                            </p:txEl>
                                          </p:spTgt>
                                        </p:tgtEl>
                                        <p:attrNameLst>
                                          <p:attrName>style.visibility</p:attrName>
                                        </p:attrNameLst>
                                      </p:cBhvr>
                                      <p:to>
                                        <p:strVal val="visible"/>
                                      </p:to>
                                    </p:set>
                                    <p:animEffect transition="in" filter="fade">
                                      <p:cBhvr>
                                        <p:cTn id="49" dur="250"/>
                                        <p:tgtEl>
                                          <p:spTgt spid="8195">
                                            <p:txEl>
                                              <p:pRg st="10" end="10"/>
                                            </p:txEl>
                                          </p:spTgt>
                                        </p:tgtEl>
                                      </p:cBhvr>
                                    </p:animEffect>
                                  </p:childTnLst>
                                </p:cTn>
                              </p:par>
                            </p:childTnLst>
                          </p:cTn>
                        </p:par>
                        <p:par>
                          <p:cTn id="50" fill="hold">
                            <p:stCondLst>
                              <p:cond delay="750"/>
                            </p:stCondLst>
                            <p:childTnLst>
                              <p:par>
                                <p:cTn id="51" presetID="10" presetClass="entr" presetSubtype="0" fill="hold" grpId="0" nodeType="afterEffect">
                                  <p:stCondLst>
                                    <p:cond delay="0"/>
                                  </p:stCondLst>
                                  <p:childTnLst>
                                    <p:set>
                                      <p:cBhvr>
                                        <p:cTn id="52" dur="1" fill="hold">
                                          <p:stCondLst>
                                            <p:cond delay="0"/>
                                          </p:stCondLst>
                                        </p:cTn>
                                        <p:tgtEl>
                                          <p:spTgt spid="8195">
                                            <p:txEl>
                                              <p:pRg st="11" end="11"/>
                                            </p:txEl>
                                          </p:spTgt>
                                        </p:tgtEl>
                                        <p:attrNameLst>
                                          <p:attrName>style.visibility</p:attrName>
                                        </p:attrNameLst>
                                      </p:cBhvr>
                                      <p:to>
                                        <p:strVal val="visible"/>
                                      </p:to>
                                    </p:set>
                                    <p:animEffect transition="in" filter="fade">
                                      <p:cBhvr>
                                        <p:cTn id="53" dur="250"/>
                                        <p:tgtEl>
                                          <p:spTgt spid="8195">
                                            <p:txEl>
                                              <p:pRg st="11" end="11"/>
                                            </p:txEl>
                                          </p:spTgt>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8195">
                                            <p:txEl>
                                              <p:pRg st="12" end="12"/>
                                            </p:txEl>
                                          </p:spTgt>
                                        </p:tgtEl>
                                        <p:attrNameLst>
                                          <p:attrName>style.visibility</p:attrName>
                                        </p:attrNameLst>
                                      </p:cBhvr>
                                      <p:to>
                                        <p:strVal val="visible"/>
                                      </p:to>
                                    </p:set>
                                    <p:animEffect transition="in" filter="fade">
                                      <p:cBhvr>
                                        <p:cTn id="57" dur="250"/>
                                        <p:tgtEl>
                                          <p:spTgt spid="8195">
                                            <p:txEl>
                                              <p:pRg st="12" end="12"/>
                                            </p:txEl>
                                          </p:spTgt>
                                        </p:tgtEl>
                                      </p:cBhvr>
                                    </p:animEffect>
                                  </p:childTnLst>
                                </p:cTn>
                              </p:par>
                            </p:childTnLst>
                          </p:cTn>
                        </p:par>
                        <p:par>
                          <p:cTn id="58" fill="hold">
                            <p:stCondLst>
                              <p:cond delay="1250"/>
                            </p:stCondLst>
                            <p:childTnLst>
                              <p:par>
                                <p:cTn id="59" presetID="10" presetClass="entr" presetSubtype="0" fill="hold" grpId="0" nodeType="afterEffect">
                                  <p:stCondLst>
                                    <p:cond delay="0"/>
                                  </p:stCondLst>
                                  <p:childTnLst>
                                    <p:set>
                                      <p:cBhvr>
                                        <p:cTn id="60" dur="1" fill="hold">
                                          <p:stCondLst>
                                            <p:cond delay="0"/>
                                          </p:stCondLst>
                                        </p:cTn>
                                        <p:tgtEl>
                                          <p:spTgt spid="8195">
                                            <p:txEl>
                                              <p:pRg st="13" end="13"/>
                                            </p:txEl>
                                          </p:spTgt>
                                        </p:tgtEl>
                                        <p:attrNameLst>
                                          <p:attrName>style.visibility</p:attrName>
                                        </p:attrNameLst>
                                      </p:cBhvr>
                                      <p:to>
                                        <p:strVal val="visible"/>
                                      </p:to>
                                    </p:set>
                                    <p:animEffect transition="in" filter="fade">
                                      <p:cBhvr>
                                        <p:cTn id="61" dur="250"/>
                                        <p:tgtEl>
                                          <p:spTgt spid="819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cornx\Desktop\SKOLA\Geografija\OSNOVNA\8r\KARTE\Slijepe_karte\05._Hrvatska_-_zupanije SLIJEPA.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35552" y="51844"/>
            <a:ext cx="7431140" cy="6752726"/>
          </a:xfrm>
          <a:prstGeom prst="rect">
            <a:avLst/>
          </a:prstGeom>
          <a:noFill/>
        </p:spPr>
      </p:pic>
      <p:sp>
        <p:nvSpPr>
          <p:cNvPr id="44" name="Freeform 43"/>
          <p:cNvSpPr/>
          <p:nvPr/>
        </p:nvSpPr>
        <p:spPr>
          <a:xfrm>
            <a:off x="229941" y="1282535"/>
            <a:ext cx="2697231" cy="2175115"/>
          </a:xfrm>
          <a:custGeom>
            <a:avLst/>
            <a:gdLst>
              <a:gd name="connsiteX0" fmla="*/ 1911927 w 2697231"/>
              <a:gd name="connsiteY0" fmla="*/ 0 h 2175115"/>
              <a:gd name="connsiteX1" fmla="*/ 2695699 w 2697231"/>
              <a:gd name="connsiteY1" fmla="*/ 1603169 h 2175115"/>
              <a:gd name="connsiteX2" fmla="*/ 1733797 w 2697231"/>
              <a:gd name="connsiteY2" fmla="*/ 2173184 h 2175115"/>
              <a:gd name="connsiteX3" fmla="*/ 0 w 2697231"/>
              <a:gd name="connsiteY3" fmla="*/ 1448790 h 2175115"/>
            </a:gdLst>
            <a:ahLst/>
            <a:cxnLst>
              <a:cxn ang="0">
                <a:pos x="connsiteX0" y="connsiteY0"/>
              </a:cxn>
              <a:cxn ang="0">
                <a:pos x="connsiteX1" y="connsiteY1"/>
              </a:cxn>
              <a:cxn ang="0">
                <a:pos x="connsiteX2" y="connsiteY2"/>
              </a:cxn>
              <a:cxn ang="0">
                <a:pos x="connsiteX3" y="connsiteY3"/>
              </a:cxn>
            </a:cxnLst>
            <a:rect l="l" t="t" r="r" b="b"/>
            <a:pathLst>
              <a:path w="2697231" h="2175115">
                <a:moveTo>
                  <a:pt x="1911927" y="0"/>
                </a:moveTo>
                <a:cubicBezTo>
                  <a:pt x="2318657" y="620486"/>
                  <a:pt x="2725387" y="1240972"/>
                  <a:pt x="2695699" y="1603169"/>
                </a:cubicBezTo>
                <a:cubicBezTo>
                  <a:pt x="2666011" y="1965366"/>
                  <a:pt x="2183080" y="2198914"/>
                  <a:pt x="1733797" y="2173184"/>
                </a:cubicBezTo>
                <a:cubicBezTo>
                  <a:pt x="1284514" y="2147454"/>
                  <a:pt x="162296" y="1571502"/>
                  <a:pt x="0" y="1448790"/>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45" name="Arc 44"/>
          <p:cNvSpPr/>
          <p:nvPr/>
        </p:nvSpPr>
        <p:spPr>
          <a:xfrm rot="16650639">
            <a:off x="1463917" y="2867599"/>
            <a:ext cx="4223768" cy="4162757"/>
          </a:xfrm>
          <a:prstGeom prst="arc">
            <a:avLst>
              <a:gd name="adj1" fmla="val 16200000"/>
              <a:gd name="adj2" fmla="val 770144"/>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r-HR"/>
          </a:p>
        </p:txBody>
      </p:sp>
      <p:sp>
        <p:nvSpPr>
          <p:cNvPr id="50" name="Arc 49"/>
          <p:cNvSpPr/>
          <p:nvPr/>
        </p:nvSpPr>
        <p:spPr>
          <a:xfrm rot="7487917">
            <a:off x="1099254" y="-2704746"/>
            <a:ext cx="5750335" cy="4895636"/>
          </a:xfrm>
          <a:prstGeom prst="arc">
            <a:avLst>
              <a:gd name="adj1" fmla="val 16200000"/>
              <a:gd name="adj2" fmla="val 1204516"/>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r-HR"/>
          </a:p>
        </p:txBody>
      </p:sp>
      <p:sp>
        <p:nvSpPr>
          <p:cNvPr id="51" name="Arc 50"/>
          <p:cNvSpPr/>
          <p:nvPr/>
        </p:nvSpPr>
        <p:spPr>
          <a:xfrm rot="13498950">
            <a:off x="5039995" y="15033"/>
            <a:ext cx="3672517" cy="3659583"/>
          </a:xfrm>
          <a:prstGeom prst="arc">
            <a:avLst>
              <a:gd name="adj1" fmla="val 16200000"/>
              <a:gd name="adj2" fmla="val 770144"/>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r-HR"/>
          </a:p>
        </p:txBody>
      </p:sp>
      <p:sp>
        <p:nvSpPr>
          <p:cNvPr id="3" name="Oval 2"/>
          <p:cNvSpPr/>
          <p:nvPr/>
        </p:nvSpPr>
        <p:spPr>
          <a:xfrm>
            <a:off x="1494461" y="1785926"/>
            <a:ext cx="216000" cy="216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4" name="Oval 3"/>
          <p:cNvSpPr/>
          <p:nvPr/>
        </p:nvSpPr>
        <p:spPr>
          <a:xfrm>
            <a:off x="3851915" y="4786322"/>
            <a:ext cx="216000" cy="216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5" name="Oval 4"/>
          <p:cNvSpPr/>
          <p:nvPr/>
        </p:nvSpPr>
        <p:spPr>
          <a:xfrm>
            <a:off x="3566163" y="1142984"/>
            <a:ext cx="216000" cy="216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6" name="Oval 5"/>
          <p:cNvSpPr/>
          <p:nvPr/>
        </p:nvSpPr>
        <p:spPr>
          <a:xfrm>
            <a:off x="6566559" y="1571612"/>
            <a:ext cx="216000" cy="216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7" name="Oval 6"/>
          <p:cNvSpPr/>
          <p:nvPr/>
        </p:nvSpPr>
        <p:spPr>
          <a:xfrm>
            <a:off x="2351717" y="3714752"/>
            <a:ext cx="142876" cy="142876"/>
          </a:xfrm>
          <a:prstGeom prst="ellipse">
            <a:avLst/>
          </a:prstGeom>
          <a:solidFill>
            <a:srgbClr val="0037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8" name="Oval 7"/>
          <p:cNvSpPr/>
          <p:nvPr/>
        </p:nvSpPr>
        <p:spPr>
          <a:xfrm>
            <a:off x="851519" y="2500306"/>
            <a:ext cx="142876" cy="142876"/>
          </a:xfrm>
          <a:prstGeom prst="ellipse">
            <a:avLst/>
          </a:prstGeom>
          <a:solidFill>
            <a:srgbClr val="0037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9" name="Oval 8"/>
          <p:cNvSpPr/>
          <p:nvPr/>
        </p:nvSpPr>
        <p:spPr>
          <a:xfrm>
            <a:off x="3137535" y="4357694"/>
            <a:ext cx="142876" cy="142876"/>
          </a:xfrm>
          <a:prstGeom prst="ellipse">
            <a:avLst/>
          </a:prstGeom>
          <a:solidFill>
            <a:srgbClr val="0037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0" name="Oval 9"/>
          <p:cNvSpPr/>
          <p:nvPr/>
        </p:nvSpPr>
        <p:spPr>
          <a:xfrm>
            <a:off x="5995055" y="6357958"/>
            <a:ext cx="142876" cy="142876"/>
          </a:xfrm>
          <a:prstGeom prst="ellipse">
            <a:avLst/>
          </a:prstGeom>
          <a:solidFill>
            <a:srgbClr val="0037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1" name="Oval 10"/>
          <p:cNvSpPr/>
          <p:nvPr/>
        </p:nvSpPr>
        <p:spPr>
          <a:xfrm>
            <a:off x="2851783" y="1785926"/>
            <a:ext cx="142876" cy="142876"/>
          </a:xfrm>
          <a:prstGeom prst="ellipse">
            <a:avLst/>
          </a:prstGeom>
          <a:solidFill>
            <a:srgbClr val="0037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2" name="Oval 11"/>
          <p:cNvSpPr/>
          <p:nvPr/>
        </p:nvSpPr>
        <p:spPr>
          <a:xfrm>
            <a:off x="3780477" y="1785926"/>
            <a:ext cx="142876" cy="142876"/>
          </a:xfrm>
          <a:prstGeom prst="ellipse">
            <a:avLst/>
          </a:prstGeom>
          <a:solidFill>
            <a:srgbClr val="0037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3" name="Oval 12"/>
          <p:cNvSpPr/>
          <p:nvPr/>
        </p:nvSpPr>
        <p:spPr>
          <a:xfrm>
            <a:off x="5780741" y="2285992"/>
            <a:ext cx="142876" cy="142876"/>
          </a:xfrm>
          <a:prstGeom prst="ellipse">
            <a:avLst/>
          </a:prstGeom>
          <a:solidFill>
            <a:srgbClr val="0037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4" name="Oval 13"/>
          <p:cNvSpPr/>
          <p:nvPr/>
        </p:nvSpPr>
        <p:spPr>
          <a:xfrm>
            <a:off x="6637997" y="1857364"/>
            <a:ext cx="142876" cy="142876"/>
          </a:xfrm>
          <a:prstGeom prst="ellipse">
            <a:avLst/>
          </a:prstGeom>
          <a:solidFill>
            <a:srgbClr val="0037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5" name="Oval 14"/>
          <p:cNvSpPr/>
          <p:nvPr/>
        </p:nvSpPr>
        <p:spPr>
          <a:xfrm>
            <a:off x="6852311" y="1785926"/>
            <a:ext cx="142876" cy="142876"/>
          </a:xfrm>
          <a:prstGeom prst="ellipse">
            <a:avLst/>
          </a:prstGeom>
          <a:solidFill>
            <a:srgbClr val="0037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6" name="Oval 15"/>
          <p:cNvSpPr/>
          <p:nvPr/>
        </p:nvSpPr>
        <p:spPr>
          <a:xfrm>
            <a:off x="3994791" y="285728"/>
            <a:ext cx="142876" cy="142876"/>
          </a:xfrm>
          <a:prstGeom prst="ellipse">
            <a:avLst/>
          </a:prstGeom>
          <a:solidFill>
            <a:srgbClr val="0037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7" name="Oval 16"/>
          <p:cNvSpPr/>
          <p:nvPr/>
        </p:nvSpPr>
        <p:spPr>
          <a:xfrm>
            <a:off x="4066229" y="142852"/>
            <a:ext cx="142876" cy="142876"/>
          </a:xfrm>
          <a:prstGeom prst="ellipse">
            <a:avLst/>
          </a:prstGeom>
          <a:solidFill>
            <a:srgbClr val="0037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8" name="Oval 17"/>
          <p:cNvSpPr/>
          <p:nvPr/>
        </p:nvSpPr>
        <p:spPr>
          <a:xfrm>
            <a:off x="4600786" y="1161620"/>
            <a:ext cx="142876" cy="142876"/>
          </a:xfrm>
          <a:prstGeom prst="ellipse">
            <a:avLst/>
          </a:prstGeom>
          <a:solidFill>
            <a:srgbClr val="0037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9" name="Oval 18"/>
          <p:cNvSpPr/>
          <p:nvPr/>
        </p:nvSpPr>
        <p:spPr>
          <a:xfrm>
            <a:off x="5280675" y="1268608"/>
            <a:ext cx="142876" cy="142876"/>
          </a:xfrm>
          <a:prstGeom prst="ellipse">
            <a:avLst/>
          </a:prstGeom>
          <a:solidFill>
            <a:srgbClr val="0037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0" name="Oval 19"/>
          <p:cNvSpPr/>
          <p:nvPr/>
        </p:nvSpPr>
        <p:spPr>
          <a:xfrm>
            <a:off x="4566295" y="785794"/>
            <a:ext cx="142876" cy="142876"/>
          </a:xfrm>
          <a:prstGeom prst="ellipse">
            <a:avLst/>
          </a:prstGeom>
          <a:solidFill>
            <a:srgbClr val="0037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1" name="Oval 20"/>
          <p:cNvSpPr/>
          <p:nvPr/>
        </p:nvSpPr>
        <p:spPr>
          <a:xfrm>
            <a:off x="5637865" y="1857364"/>
            <a:ext cx="142876" cy="142876"/>
          </a:xfrm>
          <a:prstGeom prst="ellipse">
            <a:avLst/>
          </a:prstGeom>
          <a:solidFill>
            <a:srgbClr val="0037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dirty="0"/>
          </a:p>
        </p:txBody>
      </p:sp>
      <p:sp>
        <p:nvSpPr>
          <p:cNvPr id="22" name="Oval 21"/>
          <p:cNvSpPr/>
          <p:nvPr/>
        </p:nvSpPr>
        <p:spPr>
          <a:xfrm>
            <a:off x="3760795" y="1294486"/>
            <a:ext cx="142876" cy="142876"/>
          </a:xfrm>
          <a:prstGeom prst="ellipse">
            <a:avLst/>
          </a:prstGeom>
          <a:solidFill>
            <a:srgbClr val="0037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3" name="TextBox 22"/>
          <p:cNvSpPr txBox="1"/>
          <p:nvPr/>
        </p:nvSpPr>
        <p:spPr>
          <a:xfrm>
            <a:off x="2573427" y="1056556"/>
            <a:ext cx="1034194" cy="400110"/>
          </a:xfrm>
          <a:prstGeom prst="rect">
            <a:avLst/>
          </a:prstGeom>
          <a:noFill/>
        </p:spPr>
        <p:txBody>
          <a:bodyPr wrap="none" rtlCol="0">
            <a:spAutoFit/>
          </a:bodyPr>
          <a:lstStyle/>
          <a:p>
            <a:r>
              <a:rPr lang="hr-HR" sz="2000" b="1" dirty="0" smtClean="0"/>
              <a:t>ZAGREB</a:t>
            </a:r>
            <a:endParaRPr lang="hr-HR" sz="2000" b="1" dirty="0"/>
          </a:p>
        </p:txBody>
      </p:sp>
      <p:sp>
        <p:nvSpPr>
          <p:cNvPr id="24" name="TextBox 23"/>
          <p:cNvSpPr txBox="1"/>
          <p:nvPr/>
        </p:nvSpPr>
        <p:spPr>
          <a:xfrm>
            <a:off x="4032167" y="4686954"/>
            <a:ext cx="747320" cy="400110"/>
          </a:xfrm>
          <a:prstGeom prst="rect">
            <a:avLst/>
          </a:prstGeom>
          <a:noFill/>
        </p:spPr>
        <p:txBody>
          <a:bodyPr wrap="none" rtlCol="0">
            <a:spAutoFit/>
          </a:bodyPr>
          <a:lstStyle/>
          <a:p>
            <a:r>
              <a:rPr lang="hr-HR" sz="2000" b="1" dirty="0" smtClean="0"/>
              <a:t>SPLIT</a:t>
            </a:r>
            <a:endParaRPr lang="hr-HR" sz="2000" b="1" dirty="0"/>
          </a:p>
        </p:txBody>
      </p:sp>
      <p:sp>
        <p:nvSpPr>
          <p:cNvPr id="25" name="TextBox 24"/>
          <p:cNvSpPr txBox="1"/>
          <p:nvPr/>
        </p:nvSpPr>
        <p:spPr>
          <a:xfrm>
            <a:off x="637205" y="1686558"/>
            <a:ext cx="904415" cy="400110"/>
          </a:xfrm>
          <a:prstGeom prst="rect">
            <a:avLst/>
          </a:prstGeom>
          <a:noFill/>
        </p:spPr>
        <p:txBody>
          <a:bodyPr wrap="none" rtlCol="0">
            <a:spAutoFit/>
          </a:bodyPr>
          <a:lstStyle/>
          <a:p>
            <a:r>
              <a:rPr lang="hr-HR" sz="2000" b="1" dirty="0" smtClean="0"/>
              <a:t>RIJEKA</a:t>
            </a:r>
            <a:endParaRPr lang="hr-HR" sz="2000" b="1" dirty="0"/>
          </a:p>
        </p:txBody>
      </p:sp>
      <p:sp>
        <p:nvSpPr>
          <p:cNvPr id="26" name="TextBox 25"/>
          <p:cNvSpPr txBox="1"/>
          <p:nvPr/>
        </p:nvSpPr>
        <p:spPr>
          <a:xfrm>
            <a:off x="5709303" y="1487234"/>
            <a:ext cx="899605" cy="400110"/>
          </a:xfrm>
          <a:prstGeom prst="rect">
            <a:avLst/>
          </a:prstGeom>
          <a:noFill/>
        </p:spPr>
        <p:txBody>
          <a:bodyPr wrap="none" rtlCol="0">
            <a:spAutoFit/>
          </a:bodyPr>
          <a:lstStyle/>
          <a:p>
            <a:r>
              <a:rPr lang="hr-HR" sz="2000" b="1" dirty="0" smtClean="0"/>
              <a:t>OSIJEK</a:t>
            </a:r>
            <a:endParaRPr lang="hr-HR" sz="2000" b="1" dirty="0"/>
          </a:p>
        </p:txBody>
      </p:sp>
      <p:sp>
        <p:nvSpPr>
          <p:cNvPr id="27" name="TextBox 26"/>
          <p:cNvSpPr txBox="1"/>
          <p:nvPr/>
        </p:nvSpPr>
        <p:spPr>
          <a:xfrm>
            <a:off x="1780213" y="1691666"/>
            <a:ext cx="1098762" cy="338554"/>
          </a:xfrm>
          <a:prstGeom prst="rect">
            <a:avLst/>
          </a:prstGeom>
          <a:noFill/>
        </p:spPr>
        <p:txBody>
          <a:bodyPr wrap="none" rtlCol="0">
            <a:spAutoFit/>
          </a:bodyPr>
          <a:lstStyle/>
          <a:p>
            <a:r>
              <a:rPr lang="hr-HR" sz="1600" b="1" dirty="0" smtClean="0"/>
              <a:t>KARLOVAC</a:t>
            </a:r>
            <a:endParaRPr lang="hr-HR" sz="1600" b="1" dirty="0"/>
          </a:p>
        </p:txBody>
      </p:sp>
      <p:sp>
        <p:nvSpPr>
          <p:cNvPr id="28" name="TextBox 27"/>
          <p:cNvSpPr txBox="1"/>
          <p:nvPr/>
        </p:nvSpPr>
        <p:spPr>
          <a:xfrm>
            <a:off x="3881826" y="1684508"/>
            <a:ext cx="669479" cy="338554"/>
          </a:xfrm>
          <a:prstGeom prst="rect">
            <a:avLst/>
          </a:prstGeom>
          <a:noFill/>
        </p:spPr>
        <p:txBody>
          <a:bodyPr wrap="none" rtlCol="0">
            <a:spAutoFit/>
          </a:bodyPr>
          <a:lstStyle/>
          <a:p>
            <a:r>
              <a:rPr lang="hr-HR" sz="1600" b="1" dirty="0" smtClean="0"/>
              <a:t>SISAK</a:t>
            </a:r>
            <a:endParaRPr lang="hr-HR" sz="1600" b="1" dirty="0"/>
          </a:p>
        </p:txBody>
      </p:sp>
      <p:sp>
        <p:nvSpPr>
          <p:cNvPr id="29" name="TextBox 28"/>
          <p:cNvSpPr txBox="1"/>
          <p:nvPr/>
        </p:nvSpPr>
        <p:spPr>
          <a:xfrm>
            <a:off x="4100720" y="1233058"/>
            <a:ext cx="1037079" cy="338554"/>
          </a:xfrm>
          <a:prstGeom prst="rect">
            <a:avLst/>
          </a:prstGeom>
          <a:noFill/>
        </p:spPr>
        <p:txBody>
          <a:bodyPr wrap="none" rtlCol="0">
            <a:spAutoFit/>
          </a:bodyPr>
          <a:lstStyle/>
          <a:p>
            <a:r>
              <a:rPr lang="hr-HR" sz="1600" b="1" dirty="0" smtClean="0"/>
              <a:t>BJELOVAR</a:t>
            </a:r>
            <a:endParaRPr lang="hr-HR" sz="1600" b="1" dirty="0"/>
          </a:p>
        </p:txBody>
      </p:sp>
      <p:sp>
        <p:nvSpPr>
          <p:cNvPr id="30" name="TextBox 29"/>
          <p:cNvSpPr txBox="1"/>
          <p:nvPr/>
        </p:nvSpPr>
        <p:spPr>
          <a:xfrm>
            <a:off x="5533216" y="1090182"/>
            <a:ext cx="1176219" cy="338554"/>
          </a:xfrm>
          <a:prstGeom prst="rect">
            <a:avLst/>
          </a:prstGeom>
          <a:noFill/>
        </p:spPr>
        <p:txBody>
          <a:bodyPr wrap="none" rtlCol="0">
            <a:spAutoFit/>
          </a:bodyPr>
          <a:lstStyle/>
          <a:p>
            <a:r>
              <a:rPr lang="hr-HR" sz="1600" b="1" dirty="0" smtClean="0"/>
              <a:t>VIROVITICA</a:t>
            </a:r>
            <a:endParaRPr lang="hr-HR" sz="1600" b="1" dirty="0"/>
          </a:p>
        </p:txBody>
      </p:sp>
      <p:sp>
        <p:nvSpPr>
          <p:cNvPr id="31" name="TextBox 30"/>
          <p:cNvSpPr txBox="1"/>
          <p:nvPr/>
        </p:nvSpPr>
        <p:spPr>
          <a:xfrm>
            <a:off x="4637733" y="642918"/>
            <a:ext cx="1251240" cy="338554"/>
          </a:xfrm>
          <a:prstGeom prst="rect">
            <a:avLst/>
          </a:prstGeom>
          <a:noFill/>
        </p:spPr>
        <p:txBody>
          <a:bodyPr wrap="none" rtlCol="0">
            <a:spAutoFit/>
          </a:bodyPr>
          <a:lstStyle/>
          <a:p>
            <a:r>
              <a:rPr lang="hr-HR" sz="1600" b="1" dirty="0" smtClean="0"/>
              <a:t>KOPRIVNICA</a:t>
            </a:r>
            <a:endParaRPr lang="hr-HR" sz="1600" b="1" dirty="0"/>
          </a:p>
        </p:txBody>
      </p:sp>
      <p:sp>
        <p:nvSpPr>
          <p:cNvPr id="32" name="TextBox 31"/>
          <p:cNvSpPr txBox="1"/>
          <p:nvPr/>
        </p:nvSpPr>
        <p:spPr>
          <a:xfrm>
            <a:off x="2916932" y="172832"/>
            <a:ext cx="1077859" cy="338554"/>
          </a:xfrm>
          <a:prstGeom prst="rect">
            <a:avLst/>
          </a:prstGeom>
          <a:noFill/>
        </p:spPr>
        <p:txBody>
          <a:bodyPr wrap="none" rtlCol="0">
            <a:spAutoFit/>
          </a:bodyPr>
          <a:lstStyle/>
          <a:p>
            <a:r>
              <a:rPr lang="hr-HR" sz="1600" b="1" dirty="0" smtClean="0"/>
              <a:t>VARAŽDIN</a:t>
            </a:r>
            <a:endParaRPr lang="hr-HR" sz="1600" b="1" dirty="0"/>
          </a:p>
        </p:txBody>
      </p:sp>
      <p:sp>
        <p:nvSpPr>
          <p:cNvPr id="33" name="TextBox 32"/>
          <p:cNvSpPr txBox="1"/>
          <p:nvPr/>
        </p:nvSpPr>
        <p:spPr>
          <a:xfrm>
            <a:off x="4152657" y="44946"/>
            <a:ext cx="985013" cy="338554"/>
          </a:xfrm>
          <a:prstGeom prst="rect">
            <a:avLst/>
          </a:prstGeom>
          <a:noFill/>
        </p:spPr>
        <p:txBody>
          <a:bodyPr wrap="none" rtlCol="0">
            <a:spAutoFit/>
          </a:bodyPr>
          <a:lstStyle/>
          <a:p>
            <a:r>
              <a:rPr lang="hr-HR" sz="1600" b="1" dirty="0" smtClean="0"/>
              <a:t>ČAKOVEC</a:t>
            </a:r>
            <a:endParaRPr lang="hr-HR" sz="1600" b="1" dirty="0"/>
          </a:p>
        </p:txBody>
      </p:sp>
      <p:sp>
        <p:nvSpPr>
          <p:cNvPr id="34" name="TextBox 33"/>
          <p:cNvSpPr txBox="1"/>
          <p:nvPr/>
        </p:nvSpPr>
        <p:spPr>
          <a:xfrm>
            <a:off x="5308706" y="2415597"/>
            <a:ext cx="1186415" cy="584775"/>
          </a:xfrm>
          <a:prstGeom prst="rect">
            <a:avLst/>
          </a:prstGeom>
          <a:noFill/>
        </p:spPr>
        <p:txBody>
          <a:bodyPr wrap="none" rtlCol="0">
            <a:spAutoFit/>
          </a:bodyPr>
          <a:lstStyle/>
          <a:p>
            <a:r>
              <a:rPr lang="hr-HR" sz="1600" b="1" dirty="0" smtClean="0"/>
              <a:t>SLAVONSKI </a:t>
            </a:r>
          </a:p>
          <a:p>
            <a:pPr algn="ctr"/>
            <a:r>
              <a:rPr lang="hr-HR" sz="1600" b="1" dirty="0" smtClean="0"/>
              <a:t>BROD</a:t>
            </a:r>
            <a:endParaRPr lang="hr-HR" sz="1600" b="1" dirty="0"/>
          </a:p>
        </p:txBody>
      </p:sp>
      <p:sp>
        <p:nvSpPr>
          <p:cNvPr id="35" name="TextBox 34"/>
          <p:cNvSpPr txBox="1"/>
          <p:nvPr/>
        </p:nvSpPr>
        <p:spPr>
          <a:xfrm>
            <a:off x="4780609" y="1755946"/>
            <a:ext cx="880434" cy="338554"/>
          </a:xfrm>
          <a:prstGeom prst="rect">
            <a:avLst/>
          </a:prstGeom>
          <a:noFill/>
        </p:spPr>
        <p:txBody>
          <a:bodyPr wrap="none" rtlCol="0">
            <a:spAutoFit/>
          </a:bodyPr>
          <a:lstStyle/>
          <a:p>
            <a:r>
              <a:rPr lang="hr-HR" sz="1600" b="1" dirty="0" smtClean="0"/>
              <a:t>POŽEGA</a:t>
            </a:r>
            <a:endParaRPr lang="hr-HR" sz="1600" b="1" dirty="0"/>
          </a:p>
        </p:txBody>
      </p:sp>
      <p:sp>
        <p:nvSpPr>
          <p:cNvPr id="36" name="TextBox 35"/>
          <p:cNvSpPr txBox="1"/>
          <p:nvPr/>
        </p:nvSpPr>
        <p:spPr>
          <a:xfrm>
            <a:off x="5780741" y="1947438"/>
            <a:ext cx="1016753" cy="338554"/>
          </a:xfrm>
          <a:prstGeom prst="rect">
            <a:avLst/>
          </a:prstGeom>
          <a:noFill/>
        </p:spPr>
        <p:txBody>
          <a:bodyPr wrap="none" rtlCol="0">
            <a:spAutoFit/>
          </a:bodyPr>
          <a:lstStyle/>
          <a:p>
            <a:r>
              <a:rPr lang="hr-HR" sz="1600" b="1" dirty="0" smtClean="0"/>
              <a:t>VINKOVCI</a:t>
            </a:r>
            <a:endParaRPr lang="hr-HR" sz="1600" b="1" dirty="0"/>
          </a:p>
        </p:txBody>
      </p:sp>
      <p:sp>
        <p:nvSpPr>
          <p:cNvPr id="37" name="TextBox 36"/>
          <p:cNvSpPr txBox="1"/>
          <p:nvPr/>
        </p:nvSpPr>
        <p:spPr>
          <a:xfrm>
            <a:off x="6953729" y="1699498"/>
            <a:ext cx="1031629" cy="338554"/>
          </a:xfrm>
          <a:prstGeom prst="rect">
            <a:avLst/>
          </a:prstGeom>
          <a:noFill/>
        </p:spPr>
        <p:txBody>
          <a:bodyPr wrap="none" rtlCol="0">
            <a:spAutoFit/>
          </a:bodyPr>
          <a:lstStyle/>
          <a:p>
            <a:r>
              <a:rPr lang="hr-HR" sz="1600" b="1" dirty="0" smtClean="0"/>
              <a:t>VUKOVAR</a:t>
            </a:r>
            <a:endParaRPr lang="hr-HR" sz="1600" b="1" dirty="0"/>
          </a:p>
        </p:txBody>
      </p:sp>
      <p:sp>
        <p:nvSpPr>
          <p:cNvPr id="38" name="TextBox 37"/>
          <p:cNvSpPr txBox="1"/>
          <p:nvPr/>
        </p:nvSpPr>
        <p:spPr>
          <a:xfrm>
            <a:off x="268537" y="2413878"/>
            <a:ext cx="639919" cy="338554"/>
          </a:xfrm>
          <a:prstGeom prst="rect">
            <a:avLst/>
          </a:prstGeom>
          <a:noFill/>
        </p:spPr>
        <p:txBody>
          <a:bodyPr wrap="none" rtlCol="0">
            <a:spAutoFit/>
          </a:bodyPr>
          <a:lstStyle/>
          <a:p>
            <a:r>
              <a:rPr lang="hr-HR" sz="1600" b="1" dirty="0" smtClean="0"/>
              <a:t>PULA</a:t>
            </a:r>
            <a:endParaRPr lang="hr-HR" sz="1600" b="1" dirty="0"/>
          </a:p>
        </p:txBody>
      </p:sp>
      <p:sp>
        <p:nvSpPr>
          <p:cNvPr id="39" name="TextBox 38"/>
          <p:cNvSpPr txBox="1"/>
          <p:nvPr/>
        </p:nvSpPr>
        <p:spPr>
          <a:xfrm>
            <a:off x="1565899" y="3613334"/>
            <a:ext cx="771558" cy="338554"/>
          </a:xfrm>
          <a:prstGeom prst="rect">
            <a:avLst/>
          </a:prstGeom>
          <a:noFill/>
        </p:spPr>
        <p:txBody>
          <a:bodyPr wrap="none" rtlCol="0">
            <a:spAutoFit/>
          </a:bodyPr>
          <a:lstStyle/>
          <a:p>
            <a:r>
              <a:rPr lang="hr-HR" sz="1600" b="1" dirty="0" smtClean="0"/>
              <a:t>ZADAR</a:t>
            </a:r>
            <a:endParaRPr lang="hr-HR" sz="1600" b="1" dirty="0"/>
          </a:p>
        </p:txBody>
      </p:sp>
      <p:sp>
        <p:nvSpPr>
          <p:cNvPr id="40" name="TextBox 39"/>
          <p:cNvSpPr txBox="1"/>
          <p:nvPr/>
        </p:nvSpPr>
        <p:spPr>
          <a:xfrm>
            <a:off x="2298781" y="4274912"/>
            <a:ext cx="853119" cy="338554"/>
          </a:xfrm>
          <a:prstGeom prst="rect">
            <a:avLst/>
          </a:prstGeom>
          <a:noFill/>
        </p:spPr>
        <p:txBody>
          <a:bodyPr wrap="none" rtlCol="0">
            <a:spAutoFit/>
          </a:bodyPr>
          <a:lstStyle/>
          <a:p>
            <a:r>
              <a:rPr lang="hr-HR" sz="1600" b="1" dirty="0" smtClean="0"/>
              <a:t>ŠIBENIK</a:t>
            </a:r>
            <a:endParaRPr lang="hr-HR" sz="1600" b="1" dirty="0"/>
          </a:p>
        </p:txBody>
      </p:sp>
      <p:sp>
        <p:nvSpPr>
          <p:cNvPr id="41" name="TextBox 40"/>
          <p:cNvSpPr txBox="1"/>
          <p:nvPr/>
        </p:nvSpPr>
        <p:spPr>
          <a:xfrm>
            <a:off x="4769131" y="6248708"/>
            <a:ext cx="1237134" cy="338554"/>
          </a:xfrm>
          <a:prstGeom prst="rect">
            <a:avLst/>
          </a:prstGeom>
          <a:noFill/>
        </p:spPr>
        <p:txBody>
          <a:bodyPr wrap="none" rtlCol="0">
            <a:spAutoFit/>
          </a:bodyPr>
          <a:lstStyle/>
          <a:p>
            <a:r>
              <a:rPr lang="hr-HR" sz="1600" b="1" dirty="0" smtClean="0"/>
              <a:t>DUBROVNIK</a:t>
            </a:r>
            <a:endParaRPr lang="hr-HR" sz="1600" b="1" dirty="0"/>
          </a:p>
        </p:txBody>
      </p:sp>
      <p:sp>
        <p:nvSpPr>
          <p:cNvPr id="42" name="TextBox 41"/>
          <p:cNvSpPr txBox="1"/>
          <p:nvPr/>
        </p:nvSpPr>
        <p:spPr>
          <a:xfrm>
            <a:off x="3280411" y="1357298"/>
            <a:ext cx="1062791" cy="338554"/>
          </a:xfrm>
          <a:prstGeom prst="rect">
            <a:avLst/>
          </a:prstGeom>
          <a:noFill/>
        </p:spPr>
        <p:txBody>
          <a:bodyPr wrap="none" rtlCol="0">
            <a:spAutoFit/>
          </a:bodyPr>
          <a:lstStyle/>
          <a:p>
            <a:r>
              <a:rPr lang="hr-HR" sz="1600" b="1" dirty="0" smtClean="0"/>
              <a:t>V. GORICA</a:t>
            </a:r>
            <a:endParaRPr lang="hr-HR" sz="1600" b="1" dirty="0"/>
          </a:p>
        </p:txBody>
      </p:sp>
      <p:sp>
        <p:nvSpPr>
          <p:cNvPr id="49" name="Rectangle 48"/>
          <p:cNvSpPr/>
          <p:nvPr/>
        </p:nvSpPr>
        <p:spPr>
          <a:xfrm>
            <a:off x="5753775" y="3179892"/>
            <a:ext cx="3274096" cy="2677656"/>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wrap="square">
            <a:spAutoFit/>
          </a:bodyPr>
          <a:lstStyle/>
          <a:p>
            <a:pPr marL="266850" indent="-216000">
              <a:buFont typeface="Calibri" panose="020F0502020204030204" pitchFamily="34" charset="0"/>
              <a:buChar char="‒"/>
            </a:pPr>
            <a:r>
              <a:rPr lang="hr-HR" altLang="sr-Latn-RS" b="1" dirty="0">
                <a:solidFill>
                  <a:srgbClr val="FF0000"/>
                </a:solidFill>
              </a:rPr>
              <a:t>Zagreb</a:t>
            </a:r>
            <a:r>
              <a:rPr lang="hr-HR" altLang="sr-Latn-RS" dirty="0">
                <a:solidFill>
                  <a:srgbClr val="FF0000"/>
                </a:solidFill>
              </a:rPr>
              <a:t> </a:t>
            </a:r>
            <a:endParaRPr lang="hr-HR" altLang="sr-Latn-RS" dirty="0" smtClean="0"/>
          </a:p>
          <a:p>
            <a:pPr marL="724050" lvl="1" indent="-216000">
              <a:buFont typeface="Calibri" panose="020F0502020204030204" pitchFamily="34" charset="0"/>
              <a:buChar char="‒"/>
            </a:pPr>
            <a:r>
              <a:rPr lang="hr-HR" altLang="sr-Latn-RS" sz="1600" i="1" dirty="0" smtClean="0"/>
              <a:t>Karlovac</a:t>
            </a:r>
            <a:r>
              <a:rPr lang="hr-HR" altLang="sr-Latn-RS" sz="1600" i="1" dirty="0"/>
              <a:t>, Varaždin, Čakovec, Sisak, Bjelovar, Koprivnica, Virovitica, Velika Gorica</a:t>
            </a:r>
            <a:endParaRPr lang="hr-HR" altLang="sr-Latn-RS" i="1" dirty="0"/>
          </a:p>
          <a:p>
            <a:pPr marL="266850" indent="-216000">
              <a:buFont typeface="Calibri" panose="020F0502020204030204" pitchFamily="34" charset="0"/>
              <a:buChar char="‒"/>
            </a:pPr>
            <a:r>
              <a:rPr lang="hr-HR" altLang="sr-Latn-RS" b="1" dirty="0" smtClean="0">
                <a:solidFill>
                  <a:srgbClr val="FF0000"/>
                </a:solidFill>
              </a:rPr>
              <a:t>Split</a:t>
            </a:r>
            <a:r>
              <a:rPr lang="hr-HR" altLang="sr-Latn-RS" dirty="0" smtClean="0"/>
              <a:t> </a:t>
            </a:r>
          </a:p>
          <a:p>
            <a:pPr marL="724050" lvl="1" indent="-216000">
              <a:buFont typeface="Calibri" panose="020F0502020204030204" pitchFamily="34" charset="0"/>
              <a:buChar char="‒"/>
            </a:pPr>
            <a:r>
              <a:rPr lang="hr-HR" altLang="sr-Latn-RS" sz="1600" i="1" dirty="0" smtClean="0"/>
              <a:t>Zadar</a:t>
            </a:r>
            <a:r>
              <a:rPr lang="hr-HR" altLang="sr-Latn-RS" sz="1600" i="1" dirty="0"/>
              <a:t>, Šibenik, Dubrovnik</a:t>
            </a:r>
            <a:endParaRPr lang="hr-HR" altLang="sr-Latn-RS" i="1" dirty="0"/>
          </a:p>
          <a:p>
            <a:pPr marL="266850" indent="-216000">
              <a:buFont typeface="Calibri" panose="020F0502020204030204" pitchFamily="34" charset="0"/>
              <a:buChar char="‒"/>
            </a:pPr>
            <a:r>
              <a:rPr lang="hr-HR" altLang="sr-Latn-RS" b="1" dirty="0" smtClean="0">
                <a:solidFill>
                  <a:srgbClr val="FF0000"/>
                </a:solidFill>
              </a:rPr>
              <a:t>Rijeka</a:t>
            </a:r>
            <a:r>
              <a:rPr lang="hr-HR" altLang="sr-Latn-RS" dirty="0" smtClean="0">
                <a:solidFill>
                  <a:srgbClr val="FF0000"/>
                </a:solidFill>
              </a:rPr>
              <a:t> </a:t>
            </a:r>
            <a:r>
              <a:rPr lang="hr-HR" altLang="sr-Latn-RS" dirty="0" smtClean="0"/>
              <a:t>– </a:t>
            </a:r>
            <a:r>
              <a:rPr lang="hr-HR" altLang="sr-Latn-RS" sz="1600" i="1" dirty="0"/>
              <a:t>Pula </a:t>
            </a:r>
            <a:endParaRPr lang="hr-HR" altLang="sr-Latn-RS" i="1" dirty="0"/>
          </a:p>
          <a:p>
            <a:pPr marL="266850" indent="-216000">
              <a:buFont typeface="Calibri" panose="020F0502020204030204" pitchFamily="34" charset="0"/>
              <a:buChar char="‒"/>
            </a:pPr>
            <a:r>
              <a:rPr lang="hr-HR" altLang="sr-Latn-RS" b="1" dirty="0">
                <a:solidFill>
                  <a:srgbClr val="FF0000"/>
                </a:solidFill>
              </a:rPr>
              <a:t>Osijek</a:t>
            </a:r>
            <a:r>
              <a:rPr lang="hr-HR" altLang="sr-Latn-RS" dirty="0">
                <a:solidFill>
                  <a:srgbClr val="FF0000"/>
                </a:solidFill>
              </a:rPr>
              <a:t> </a:t>
            </a:r>
            <a:endParaRPr lang="hr-HR" altLang="sr-Latn-RS" dirty="0" smtClean="0"/>
          </a:p>
          <a:p>
            <a:pPr marL="724050" lvl="1" indent="-216000">
              <a:buFont typeface="Calibri" panose="020F0502020204030204" pitchFamily="34" charset="0"/>
              <a:buChar char="‒"/>
            </a:pPr>
            <a:r>
              <a:rPr lang="hr-HR" altLang="sr-Latn-RS" sz="1600" i="1" dirty="0" smtClean="0"/>
              <a:t>Slavonski </a:t>
            </a:r>
            <a:r>
              <a:rPr lang="hr-HR" altLang="sr-Latn-RS" sz="1600" i="1" dirty="0"/>
              <a:t>Brod, Vukovar, Vinkovci i Požega</a:t>
            </a:r>
            <a:endParaRPr lang="hr-HR" altLang="sr-Latn-RS" sz="1600" dirty="0"/>
          </a:p>
        </p:txBody>
      </p:sp>
    </p:spTree>
    <p:extLst>
      <p:ext uri="{BB962C8B-B14F-4D97-AF65-F5344CB8AC3E}">
        <p14:creationId xmlns:p14="http://schemas.microsoft.com/office/powerpoint/2010/main" val="1173498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fade">
                                      <p:cBhvr>
                                        <p:cTn id="23" dur="500"/>
                                        <p:tgtEl>
                                          <p:spTgt spid="50"/>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500"/>
                                        <p:tgtEl>
                                          <p:spTgt spid="5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500"/>
                                        <p:tgtEl>
                                          <p:spTgt spid="42"/>
                                        </p:tgtEl>
                                      </p:cBhvr>
                                    </p:animEffect>
                                  </p:childTnLst>
                                </p:cTn>
                              </p:par>
                            </p:childTnLst>
                          </p:cTn>
                        </p:par>
                        <p:par>
                          <p:cTn id="49" fill="hold">
                            <p:stCondLst>
                              <p:cond delay="1500"/>
                            </p:stCondLst>
                            <p:childTnLst>
                              <p:par>
                                <p:cTn id="50" presetID="10" presetClass="entr" presetSubtype="0" fill="hold" grpId="0" nodeType="after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childTnLst>
                          </p:cTn>
                        </p:par>
                        <p:par>
                          <p:cTn id="53" fill="hold">
                            <p:stCondLst>
                              <p:cond delay="2000"/>
                            </p:stCondLst>
                            <p:childTnLst>
                              <p:par>
                                <p:cTn id="54" presetID="10" presetClass="entr" presetSubtype="0" fill="hold" grpId="0" nodeType="after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childTnLst>
                          </p:cTn>
                        </p:par>
                        <p:par>
                          <p:cTn id="57" fill="hold">
                            <p:stCondLst>
                              <p:cond delay="2500"/>
                            </p:stCondLst>
                            <p:childTnLst>
                              <p:par>
                                <p:cTn id="58" presetID="10" presetClass="entr" presetSubtype="0" fill="hold" grpId="0" nodeType="after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500"/>
                                        <p:tgtEl>
                                          <p:spTgt spid="31"/>
                                        </p:tgtEl>
                                      </p:cBhvr>
                                    </p:animEffect>
                                  </p:childTnLst>
                                </p:cTn>
                              </p:par>
                            </p:childTnLst>
                          </p:cTn>
                        </p:par>
                        <p:par>
                          <p:cTn id="61" fill="hold">
                            <p:stCondLst>
                              <p:cond delay="3000"/>
                            </p:stCondLst>
                            <p:childTnLst>
                              <p:par>
                                <p:cTn id="62" presetID="10" presetClass="entr" presetSubtype="0" fill="hold" grpId="0" nodeType="after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fade">
                                      <p:cBhvr>
                                        <p:cTn id="64" dur="500"/>
                                        <p:tgtEl>
                                          <p:spTgt spid="32"/>
                                        </p:tgtEl>
                                      </p:cBhvr>
                                    </p:animEffect>
                                  </p:childTnLst>
                                </p:cTn>
                              </p:par>
                            </p:childTnLst>
                          </p:cTn>
                        </p:par>
                        <p:par>
                          <p:cTn id="65" fill="hold">
                            <p:stCondLst>
                              <p:cond delay="3500"/>
                            </p:stCondLst>
                            <p:childTnLst>
                              <p:par>
                                <p:cTn id="66" presetID="10" presetClass="entr" presetSubtype="0" fill="hold" grpId="0" nodeType="afterEffect">
                                  <p:stCondLst>
                                    <p:cond delay="0"/>
                                  </p:stCondLst>
                                  <p:childTnLst>
                                    <p:set>
                                      <p:cBhvr>
                                        <p:cTn id="67" dur="1" fill="hold">
                                          <p:stCondLst>
                                            <p:cond delay="0"/>
                                          </p:stCondLst>
                                        </p:cTn>
                                        <p:tgtEl>
                                          <p:spTgt spid="33"/>
                                        </p:tgtEl>
                                        <p:attrNameLst>
                                          <p:attrName>style.visibility</p:attrName>
                                        </p:attrNameLst>
                                      </p:cBhvr>
                                      <p:to>
                                        <p:strVal val="visible"/>
                                      </p:to>
                                    </p:set>
                                    <p:animEffect transition="in" filter="fade">
                                      <p:cBhvr>
                                        <p:cTn id="68" dur="500"/>
                                        <p:tgtEl>
                                          <p:spTgt spid="3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fade">
                                      <p:cBhvr>
                                        <p:cTn id="73" dur="500"/>
                                        <p:tgtEl>
                                          <p:spTgt spid="35"/>
                                        </p:tgtEl>
                                      </p:cBhvr>
                                    </p:animEffect>
                                  </p:childTnLst>
                                </p:cTn>
                              </p:par>
                            </p:childTnLst>
                          </p:cTn>
                        </p:par>
                        <p:par>
                          <p:cTn id="74" fill="hold">
                            <p:stCondLst>
                              <p:cond delay="500"/>
                            </p:stCondLst>
                            <p:childTnLst>
                              <p:par>
                                <p:cTn id="75" presetID="10" presetClass="entr" presetSubtype="0" fill="hold" grpId="0" nodeType="after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fade">
                                      <p:cBhvr>
                                        <p:cTn id="77" dur="500"/>
                                        <p:tgtEl>
                                          <p:spTgt spid="34"/>
                                        </p:tgtEl>
                                      </p:cBhvr>
                                    </p:animEffect>
                                  </p:childTnLst>
                                </p:cTn>
                              </p:par>
                            </p:childTnLst>
                          </p:cTn>
                        </p:par>
                        <p:par>
                          <p:cTn id="78" fill="hold">
                            <p:stCondLst>
                              <p:cond delay="1000"/>
                            </p:stCondLst>
                            <p:childTnLst>
                              <p:par>
                                <p:cTn id="79" presetID="10" presetClass="entr" presetSubtype="0" fill="hold" grpId="0" nodeType="after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fade">
                                      <p:cBhvr>
                                        <p:cTn id="81" dur="500"/>
                                        <p:tgtEl>
                                          <p:spTgt spid="36"/>
                                        </p:tgtEl>
                                      </p:cBhvr>
                                    </p:animEffect>
                                  </p:childTnLst>
                                </p:cTn>
                              </p:par>
                            </p:childTnLst>
                          </p:cTn>
                        </p:par>
                        <p:par>
                          <p:cTn id="82" fill="hold">
                            <p:stCondLst>
                              <p:cond delay="1500"/>
                            </p:stCondLst>
                            <p:childTnLst>
                              <p:par>
                                <p:cTn id="83" presetID="10" presetClass="entr" presetSubtype="0" fill="hold" grpId="0" nodeType="after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fade">
                                      <p:cBhvr>
                                        <p:cTn id="85" dur="500"/>
                                        <p:tgtEl>
                                          <p:spTgt spid="3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38"/>
                                        </p:tgtEl>
                                        <p:attrNameLst>
                                          <p:attrName>style.visibility</p:attrName>
                                        </p:attrNameLst>
                                      </p:cBhvr>
                                      <p:to>
                                        <p:strVal val="visible"/>
                                      </p:to>
                                    </p:set>
                                    <p:animEffect transition="in" filter="fade">
                                      <p:cBhvr>
                                        <p:cTn id="90" dur="500"/>
                                        <p:tgtEl>
                                          <p:spTgt spid="38"/>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fade">
                                      <p:cBhvr>
                                        <p:cTn id="95" dur="500"/>
                                        <p:tgtEl>
                                          <p:spTgt spid="39"/>
                                        </p:tgtEl>
                                      </p:cBhvr>
                                    </p:animEffect>
                                  </p:childTnLst>
                                </p:cTn>
                              </p:par>
                            </p:childTnLst>
                          </p:cTn>
                        </p:par>
                        <p:par>
                          <p:cTn id="96" fill="hold">
                            <p:stCondLst>
                              <p:cond delay="500"/>
                            </p:stCondLst>
                            <p:childTnLst>
                              <p:par>
                                <p:cTn id="97" presetID="10" presetClass="entr" presetSubtype="0" fill="hold" grpId="0" nodeType="afterEffect">
                                  <p:stCondLst>
                                    <p:cond delay="0"/>
                                  </p:stCondLst>
                                  <p:childTnLst>
                                    <p:set>
                                      <p:cBhvr>
                                        <p:cTn id="98" dur="1" fill="hold">
                                          <p:stCondLst>
                                            <p:cond delay="0"/>
                                          </p:stCondLst>
                                        </p:cTn>
                                        <p:tgtEl>
                                          <p:spTgt spid="40"/>
                                        </p:tgtEl>
                                        <p:attrNameLst>
                                          <p:attrName>style.visibility</p:attrName>
                                        </p:attrNameLst>
                                      </p:cBhvr>
                                      <p:to>
                                        <p:strVal val="visible"/>
                                      </p:to>
                                    </p:set>
                                    <p:animEffect transition="in" filter="fade">
                                      <p:cBhvr>
                                        <p:cTn id="99" dur="500"/>
                                        <p:tgtEl>
                                          <p:spTgt spid="40"/>
                                        </p:tgtEl>
                                      </p:cBhvr>
                                    </p:animEffect>
                                  </p:childTnLst>
                                </p:cTn>
                              </p:par>
                            </p:childTnLst>
                          </p:cTn>
                        </p:par>
                        <p:par>
                          <p:cTn id="100" fill="hold">
                            <p:stCondLst>
                              <p:cond delay="1000"/>
                            </p:stCondLst>
                            <p:childTnLst>
                              <p:par>
                                <p:cTn id="101" presetID="10" presetClass="entr" presetSubtype="0" fill="hold" grpId="0" nodeType="afterEffect">
                                  <p:stCondLst>
                                    <p:cond delay="0"/>
                                  </p:stCondLst>
                                  <p:childTnLst>
                                    <p:set>
                                      <p:cBhvr>
                                        <p:cTn id="102" dur="1" fill="hold">
                                          <p:stCondLst>
                                            <p:cond delay="0"/>
                                          </p:stCondLst>
                                        </p:cTn>
                                        <p:tgtEl>
                                          <p:spTgt spid="41"/>
                                        </p:tgtEl>
                                        <p:attrNameLst>
                                          <p:attrName>style.visibility</p:attrName>
                                        </p:attrNameLst>
                                      </p:cBhvr>
                                      <p:to>
                                        <p:strVal val="visible"/>
                                      </p:to>
                                    </p:set>
                                    <p:animEffect transition="in" filter="fade">
                                      <p:cBhvr>
                                        <p:cTn id="103" dur="500"/>
                                        <p:tgtEl>
                                          <p:spTgt spid="41"/>
                                        </p:tgtEl>
                                      </p:cBhvr>
                                    </p:animEffect>
                                  </p:childTnLst>
                                </p:cTn>
                              </p:par>
                            </p:childTnLst>
                          </p:cTn>
                        </p:par>
                        <p:par>
                          <p:cTn id="104" fill="hold">
                            <p:stCondLst>
                              <p:cond delay="1500"/>
                            </p:stCondLst>
                            <p:childTnLst>
                              <p:par>
                                <p:cTn id="105" presetID="10" presetClass="entr" presetSubtype="0" fill="hold" grpId="0" nodeType="afterEffect">
                                  <p:stCondLst>
                                    <p:cond delay="0"/>
                                  </p:stCondLst>
                                  <p:childTnLst>
                                    <p:set>
                                      <p:cBhvr>
                                        <p:cTn id="106" dur="1" fill="hold">
                                          <p:stCondLst>
                                            <p:cond delay="0"/>
                                          </p:stCondLst>
                                        </p:cTn>
                                        <p:tgtEl>
                                          <p:spTgt spid="49"/>
                                        </p:tgtEl>
                                        <p:attrNameLst>
                                          <p:attrName>style.visibility</p:attrName>
                                        </p:attrNameLst>
                                      </p:cBhvr>
                                      <p:to>
                                        <p:strVal val="visible"/>
                                      </p:to>
                                    </p:set>
                                    <p:animEffect transition="in" filter="fade">
                                      <p:cBhvr>
                                        <p:cTn id="10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50" grpId="0" animBg="1"/>
      <p:bldP spid="51" grpId="0" animBg="1"/>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9" grpId="0" animBg="1"/>
    </p:bldLst>
  </p:timing>
</p:sld>
</file>

<file path=ppt/theme/theme1.xml><?xml version="1.0" encoding="utf-8"?>
<a:theme xmlns:a="http://schemas.openxmlformats.org/drawingml/2006/main" name="Office 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1_Office 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858</TotalTime>
  <Words>2923</Words>
  <PresentationFormat>On-screen Show (4:3)</PresentationFormat>
  <Paragraphs>549</Paragraphs>
  <Slides>35</Slides>
  <Notes>27</Notes>
  <HiddenSlides>0</HiddenSlides>
  <MMClips>0</MMClips>
  <ScaleCrop>false</ScaleCrop>
  <HeadingPairs>
    <vt:vector size="4" baseType="variant">
      <vt:variant>
        <vt:lpstr>Theme</vt:lpstr>
      </vt:variant>
      <vt:variant>
        <vt:i4>2</vt:i4>
      </vt:variant>
      <vt:variant>
        <vt:lpstr>Slide Titles</vt:lpstr>
      </vt:variant>
      <vt:variant>
        <vt:i4>35</vt:i4>
      </vt:variant>
    </vt:vector>
  </HeadingPairs>
  <TitlesOfParts>
    <vt:vector size="37" baseType="lpstr">
      <vt:lpstr>Office tema</vt:lpstr>
      <vt:lpstr>1_Office tema</vt:lpstr>
      <vt:lpstr>Turistička geografija sažetak za ispitivanje</vt:lpstr>
      <vt:lpstr>PowerPoint Presentation</vt:lpstr>
      <vt:lpstr>Teritorijalno – upravni ustroj</vt:lpstr>
      <vt:lpstr>Teritorijalno – upravni ustroj</vt:lpstr>
      <vt:lpstr>PowerPoint Presentation</vt:lpstr>
      <vt:lpstr>Seoska naselja (ruralna naselja)</vt:lpstr>
      <vt:lpstr>Obilježja seoskih naselja</vt:lpstr>
      <vt:lpstr>Gradska naselja (urbana naselja)</vt:lpstr>
      <vt:lpstr>PowerPoint Presentation</vt:lpstr>
      <vt:lpstr>Razvoj gradova</vt:lpstr>
      <vt:lpstr>Kretanje broja stanovnika najvećih hrvatskih gradova</vt:lpstr>
      <vt:lpstr>PowerPoint Presentation</vt:lpstr>
      <vt:lpstr>Činitelji razvoja gospodarstva</vt:lpstr>
      <vt:lpstr>Etape razvoja hrvatskog gospodarstva</vt:lpstr>
      <vt:lpstr>Razdoblje tranzicije</vt:lpstr>
      <vt:lpstr>Struktura gospodarstva</vt:lpstr>
      <vt:lpstr>PowerPoint Presentation</vt:lpstr>
      <vt:lpstr>Struktura zaposlenih u RH</vt:lpstr>
      <vt:lpstr>Rude i energetika</vt:lpstr>
      <vt:lpstr>Rude i energetika</vt:lpstr>
      <vt:lpstr>Energetski sustav</vt:lpstr>
      <vt:lpstr>Rude i energetika</vt:lpstr>
      <vt:lpstr>Industrija</vt:lpstr>
      <vt:lpstr>Zaposleni po granama industrije</vt:lpstr>
      <vt:lpstr>Industrijske regije</vt:lpstr>
      <vt:lpstr>PowerPoint Presentation</vt:lpstr>
      <vt:lpstr>Povijesni razvoj turizma u Hrvatskoj</vt:lpstr>
      <vt:lpstr>Povijesni razvoj turizma u Hrvatskoj</vt:lpstr>
      <vt:lpstr>PowerPoint Presentation</vt:lpstr>
      <vt:lpstr>Rezultati po emitivnim tržištima (I.-XII. 2015.)</vt:lpstr>
      <vt:lpstr>Turističke mogućnosti Hrvatske</vt:lpstr>
      <vt:lpstr>Gospodarska važnost turizma za Hrvatsku</vt:lpstr>
      <vt:lpstr>Oblici turizma</vt:lpstr>
      <vt:lpstr>Turističke regije Hrvatske</vt:lpstr>
      <vt:lpstr>Turističke regije Hrvatske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subject>Turistička geografija</dc:subject>
  <dcterms:created xsi:type="dcterms:W3CDTF">2014-11-03T22:50:04Z</dcterms:created>
  <dcterms:modified xsi:type="dcterms:W3CDTF">2017-02-23T09:53:23Z</dcterms:modified>
</cp:coreProperties>
</file>